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9.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9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339" r:id="rId3"/>
    <p:sldId id="286" r:id="rId4"/>
    <p:sldId id="323" r:id="rId5"/>
    <p:sldId id="322" r:id="rId6"/>
    <p:sldId id="321" r:id="rId7"/>
    <p:sldId id="320" r:id="rId8"/>
    <p:sldId id="319" r:id="rId9"/>
    <p:sldId id="318" r:id="rId10"/>
    <p:sldId id="317" r:id="rId11"/>
    <p:sldId id="316" r:id="rId12"/>
    <p:sldId id="315" r:id="rId13"/>
    <p:sldId id="314" r:id="rId14"/>
    <p:sldId id="313" r:id="rId15"/>
    <p:sldId id="312" r:id="rId16"/>
    <p:sldId id="311" r:id="rId17"/>
    <p:sldId id="310" r:id="rId18"/>
    <p:sldId id="309" r:id="rId19"/>
    <p:sldId id="308" r:id="rId20"/>
    <p:sldId id="307" r:id="rId21"/>
    <p:sldId id="306" r:id="rId22"/>
    <p:sldId id="305" r:id="rId23"/>
    <p:sldId id="304" r:id="rId24"/>
    <p:sldId id="303" r:id="rId25"/>
    <p:sldId id="302" r:id="rId26"/>
    <p:sldId id="301" r:id="rId27"/>
    <p:sldId id="300" r:id="rId28"/>
    <p:sldId id="299" r:id="rId29"/>
    <p:sldId id="340" r:id="rId30"/>
    <p:sldId id="297" r:id="rId31"/>
    <p:sldId id="296" r:id="rId32"/>
    <p:sldId id="295" r:id="rId33"/>
    <p:sldId id="294" r:id="rId34"/>
    <p:sldId id="293" r:id="rId35"/>
    <p:sldId id="292" r:id="rId36"/>
    <p:sldId id="291" r:id="rId37"/>
    <p:sldId id="290" r:id="rId38"/>
    <p:sldId id="289" r:id="rId39"/>
    <p:sldId id="288" r:id="rId40"/>
    <p:sldId id="287" r:id="rId41"/>
    <p:sldId id="285" r:id="rId42"/>
    <p:sldId id="338" r:id="rId43"/>
    <p:sldId id="337" r:id="rId44"/>
    <p:sldId id="336" r:id="rId45"/>
    <p:sldId id="335" r:id="rId46"/>
    <p:sldId id="334" r:id="rId47"/>
    <p:sldId id="333" r:id="rId48"/>
    <p:sldId id="332" r:id="rId49"/>
    <p:sldId id="331" r:id="rId50"/>
    <p:sldId id="330" r:id="rId51"/>
    <p:sldId id="329" r:id="rId52"/>
    <p:sldId id="328" r:id="rId53"/>
    <p:sldId id="327" r:id="rId54"/>
    <p:sldId id="326" r:id="rId55"/>
    <p:sldId id="325" r:id="rId56"/>
    <p:sldId id="341" r:id="rId57"/>
    <p:sldId id="342" r:id="rId58"/>
    <p:sldId id="343" r:id="rId59"/>
    <p:sldId id="344" r:id="rId60"/>
    <p:sldId id="345" r:id="rId61"/>
    <p:sldId id="346" r:id="rId62"/>
    <p:sldId id="347" r:id="rId63"/>
    <p:sldId id="348" r:id="rId64"/>
    <p:sldId id="349" r:id="rId65"/>
    <p:sldId id="350" r:id="rId66"/>
    <p:sldId id="351" r:id="rId67"/>
    <p:sldId id="352" r:id="rId68"/>
    <p:sldId id="324" r:id="rId69"/>
    <p:sldId id="257" r:id="rId70"/>
    <p:sldId id="258" r:id="rId71"/>
    <p:sldId id="259" r:id="rId72"/>
    <p:sldId id="260" r:id="rId73"/>
    <p:sldId id="261" r:id="rId74"/>
    <p:sldId id="262" r:id="rId75"/>
    <p:sldId id="263" r:id="rId76"/>
    <p:sldId id="264" r:id="rId77"/>
    <p:sldId id="265" r:id="rId78"/>
    <p:sldId id="266" r:id="rId79"/>
    <p:sldId id="267" r:id="rId80"/>
    <p:sldId id="268" r:id="rId81"/>
    <p:sldId id="269" r:id="rId82"/>
    <p:sldId id="270" r:id="rId83"/>
    <p:sldId id="271" r:id="rId84"/>
    <p:sldId id="272" r:id="rId85"/>
    <p:sldId id="273" r:id="rId86"/>
    <p:sldId id="274" r:id="rId87"/>
    <p:sldId id="275" r:id="rId88"/>
    <p:sldId id="276" r:id="rId89"/>
    <p:sldId id="277" r:id="rId90"/>
    <p:sldId id="278" r:id="rId91"/>
    <p:sldId id="279" r:id="rId92"/>
    <p:sldId id="280" r:id="rId93"/>
    <p:sldId id="281" r:id="rId94"/>
    <p:sldId id="282" r:id="rId95"/>
    <p:sldId id="283" r:id="rId96"/>
    <p:sldId id="284" r:id="rId9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2" d="100"/>
          <a:sy n="82" d="100"/>
        </p:scale>
        <p:origin x="-153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a:t>Образец подзаголовка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23.03.2020</a:t>
            </a:fld>
            <a:endParaRPr lang="ru-RU"/>
          </a:p>
        </p:txBody>
      </p:sp>
      <p:sp>
        <p:nvSpPr>
          <p:cNvPr id="20" name="Нижний колонтитул 19"/>
          <p:cNvSpPr>
            <a:spLocks noGrp="1"/>
          </p:cNvSpPr>
          <p:nvPr>
            <p:ph type="ftr" sz="quarter" idx="11"/>
          </p:nvPr>
        </p:nvSpPr>
        <p:spPr/>
        <p:txBody>
          <a:bodyPr/>
          <a:lstStyle/>
          <a:p>
            <a:endParaRPr lang="ru-RU"/>
          </a:p>
        </p:txBody>
      </p:sp>
      <p:sp>
        <p:nvSpPr>
          <p:cNvPr id="10" name="Номер слайда 9"/>
          <p:cNvSpPr>
            <a:spLocks noGrp="1"/>
          </p:cNvSpPr>
          <p:nvPr>
            <p:ph type="sldNum" sz="quarter" idx="12"/>
          </p:nvPr>
        </p:nvSpPr>
        <p:spPr/>
        <p:txBody>
          <a:bodyPr/>
          <a:lstStyle/>
          <a:p>
            <a:fld id="{725C68B6-61C2-468F-89AB-4B9F7531AA68}"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23.03.2020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p>
            <a:r>
              <a:rPr kumimoji="0" lang="ru-RU"/>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23.03.2020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23.03.2020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Дата 1"/>
          <p:cNvSpPr>
            <a:spLocks noGrp="1"/>
          </p:cNvSpPr>
          <p:nvPr>
            <p:ph type="dt" sz="half" idx="10"/>
          </p:nvPr>
        </p:nvSpPr>
        <p:spPr/>
        <p:txBody>
          <a:bodyPr/>
          <a:lstStyle/>
          <a:p>
            <a:fld id="{5B106E36-FD25-4E2D-B0AA-010F637433A0}" type="datetimeFigureOut">
              <a:rPr lang="ru-RU" smtClean="0"/>
              <a:pPr/>
              <a:t>23.03.2020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23.03.2020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p>
            <a:r>
              <a:rPr kumimoji="0" lang="ru-RU"/>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5B106E36-FD25-4E2D-B0AA-010F637433A0}" type="datetimeFigureOut">
              <a:rPr lang="ru-RU" smtClean="0"/>
              <a:pPr/>
              <a:t>23.03.2020</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725C68B6-61C2-468F-89AB-4B9F7531AA68}"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1538" y="2071678"/>
            <a:ext cx="7715272" cy="1785950"/>
          </a:xfrm>
        </p:spPr>
        <p:txBody>
          <a:bodyPr/>
          <a:lstStyle/>
          <a:p>
            <a:pPr algn="ctr"/>
            <a:r>
              <a:rPr lang="ru-RU" dirty="0" smtClean="0">
                <a:latin typeface="Arial Black" pitchFamily="34" charset="0"/>
                <a:cs typeface="Times New Roman" pitchFamily="18" charset="0"/>
              </a:rPr>
              <a:t>КАЛЕНДАРЬ ПОБЕДЫ</a:t>
            </a:r>
            <a:r>
              <a:rPr lang="ru-RU" dirty="0">
                <a:latin typeface="Arial Black" pitchFamily="34" charset="0"/>
                <a:cs typeface="Times New Roman" pitchFamily="18" charset="0"/>
              </a:rPr>
              <a:t/>
            </a:r>
            <a:br>
              <a:rPr lang="ru-RU" dirty="0">
                <a:latin typeface="Arial Black" pitchFamily="34" charset="0"/>
                <a:cs typeface="Times New Roman" pitchFamily="18" charset="0"/>
              </a:rPr>
            </a:br>
            <a:r>
              <a:rPr lang="ru-RU" dirty="0">
                <a:latin typeface="Arial Black" pitchFamily="34" charset="0"/>
                <a:cs typeface="Times New Roman" pitchFamily="18" charset="0"/>
              </a:rPr>
              <a:t>Декабрь 1941-1944 </a:t>
            </a:r>
            <a:r>
              <a:rPr lang="ru-RU" dirty="0" smtClean="0">
                <a:latin typeface="Arial Black" pitchFamily="34" charset="0"/>
                <a:cs typeface="Times New Roman" pitchFamily="18" charset="0"/>
              </a:rPr>
              <a:t>г.г.</a:t>
            </a:r>
            <a:endParaRPr lang="ru-RU" dirty="0">
              <a:latin typeface="Arial Black" pitchFamily="34" charset="0"/>
              <a:cs typeface="Times New Roman" pitchFamily="18" charset="0"/>
            </a:endParaRPr>
          </a:p>
        </p:txBody>
      </p:sp>
      <p:sp>
        <p:nvSpPr>
          <p:cNvPr id="3" name="Подзаголовок 2"/>
          <p:cNvSpPr>
            <a:spLocks noGrp="1"/>
          </p:cNvSpPr>
          <p:nvPr>
            <p:ph type="subTitle" idx="1"/>
          </p:nvPr>
        </p:nvSpPr>
        <p:spPr>
          <a:xfrm>
            <a:off x="5143504" y="4714884"/>
            <a:ext cx="3786214" cy="1752600"/>
          </a:xfrm>
        </p:spPr>
        <p:txBody>
          <a:bodyPr>
            <a:normAutofit/>
          </a:bodyPr>
          <a:lstStyle/>
          <a:p>
            <a:r>
              <a:rPr lang="ru-RU" sz="2000" dirty="0">
                <a:latin typeface="Times New Roman" pitchFamily="18" charset="0"/>
                <a:cs typeface="Times New Roman" pitchFamily="18" charset="0"/>
              </a:rPr>
              <a:t>Презентацию подготовили:</a:t>
            </a:r>
          </a:p>
          <a:p>
            <a:r>
              <a:rPr lang="ru-RU" sz="2000" dirty="0">
                <a:latin typeface="Times New Roman" pitchFamily="18" charset="0"/>
                <a:cs typeface="Times New Roman" pitchFamily="18" charset="0"/>
              </a:rPr>
              <a:t>Казначеев Александр</a:t>
            </a:r>
          </a:p>
          <a:p>
            <a:r>
              <a:rPr lang="ru-RU" sz="2000" dirty="0" err="1">
                <a:latin typeface="Times New Roman" pitchFamily="18" charset="0"/>
                <a:cs typeface="Times New Roman" pitchFamily="18" charset="0"/>
              </a:rPr>
              <a:t>Шафранская</a:t>
            </a:r>
            <a:r>
              <a:rPr lang="ru-RU" sz="2000" dirty="0">
                <a:latin typeface="Times New Roman" pitchFamily="18" charset="0"/>
                <a:cs typeface="Times New Roman" pitchFamily="18" charset="0"/>
              </a:rPr>
              <a:t> Валерия</a:t>
            </a:r>
          </a:p>
          <a:p>
            <a:r>
              <a:rPr lang="ru-RU" sz="2000" dirty="0" smtClean="0">
                <a:latin typeface="Times New Roman" pitchFamily="18" charset="0"/>
                <a:cs typeface="Times New Roman" pitchFamily="18" charset="0"/>
              </a:rPr>
              <a:t>Преподаватель: </a:t>
            </a:r>
            <a:r>
              <a:rPr lang="ru-RU" sz="2000" dirty="0" err="1">
                <a:latin typeface="Times New Roman" pitchFamily="18" charset="0"/>
                <a:cs typeface="Times New Roman" pitchFamily="18" charset="0"/>
              </a:rPr>
              <a:t>Резникова</a:t>
            </a:r>
            <a:r>
              <a:rPr lang="ru-RU" sz="2000" dirty="0">
                <a:latin typeface="Times New Roman" pitchFamily="18" charset="0"/>
                <a:cs typeface="Times New Roman" pitchFamily="18" charset="0"/>
              </a:rPr>
              <a:t> С.Э.</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BA82E02-A847-4DCD-B353-E94DCAFE1995}"/>
              </a:ext>
            </a:extLst>
          </p:cNvPr>
          <p:cNvSpPr>
            <a:spLocks noGrp="1"/>
          </p:cNvSpPr>
          <p:nvPr>
            <p:ph type="ctrTitle"/>
          </p:nvPr>
        </p:nvSpPr>
        <p:spPr>
          <a:xfrm>
            <a:off x="3419872" y="359898"/>
            <a:ext cx="5419328" cy="692838"/>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8 декабря</a:t>
            </a:r>
            <a:endParaRPr lang="ru-RU" dirty="0"/>
          </a:p>
        </p:txBody>
      </p:sp>
      <p:sp>
        <p:nvSpPr>
          <p:cNvPr id="3" name="Подзаголовок 2">
            <a:extLst>
              <a:ext uri="{FF2B5EF4-FFF2-40B4-BE49-F238E27FC236}">
                <a16:creationId xmlns="" xmlns:a16="http://schemas.microsoft.com/office/drawing/2014/main" id="{3F2ADBB9-D971-4C1A-A6AE-298AB689AC78}"/>
              </a:ext>
            </a:extLst>
          </p:cNvPr>
          <p:cNvSpPr>
            <a:spLocks noGrp="1"/>
          </p:cNvSpPr>
          <p:nvPr>
            <p:ph type="subTitle" idx="1"/>
          </p:nvPr>
        </p:nvSpPr>
        <p:spPr>
          <a:xfrm>
            <a:off x="1432560" y="1268760"/>
            <a:ext cx="2491368" cy="5229342"/>
          </a:xfrm>
        </p:spPr>
        <p:txBody>
          <a:bodyPr/>
          <a:lstStyle/>
          <a:p>
            <a:pPr marL="365760" lvl="0" indent="-283464">
              <a:buClr>
                <a:srgbClr val="3891A7"/>
              </a:buClr>
              <a:buFont typeface="Wingdings 2"/>
              <a:buChar char=""/>
            </a:pPr>
            <a:r>
              <a:rPr lang="ru-RU" sz="1600" dirty="0">
                <a:solidFill>
                  <a:srgbClr val="000000"/>
                </a:solidFill>
                <a:latin typeface="Times New Roman" panose="02020603050405020304" pitchFamily="18" charset="0"/>
              </a:rPr>
              <a:t>8 декабря с наступлением темноты части северной и центральной оперативных групп развернули бои за Тихвин, стремясь завершить окружение засевших в нём немецких войск.</a:t>
            </a:r>
            <a:endParaRPr lang="en-US" sz="1600" dirty="0">
              <a:solidFill>
                <a:srgbClr val="000000"/>
              </a:solidFill>
              <a:latin typeface="Times New Roman" panose="02020603050405020304" pitchFamily="18" charset="0"/>
            </a:endParaRPr>
          </a:p>
          <a:p>
            <a:pPr marL="365760" lvl="0" indent="-283464">
              <a:buClr>
                <a:srgbClr val="3891A7"/>
              </a:buClr>
              <a:buFont typeface="Wingdings 2"/>
              <a:buChar char=""/>
            </a:pPr>
            <a:r>
              <a:rPr lang="ru-RU" sz="1600" dirty="0">
                <a:solidFill>
                  <a:srgbClr val="000000"/>
                </a:solidFill>
                <a:latin typeface="Times New Roman" panose="02020603050405020304" pitchFamily="18" charset="0"/>
              </a:rPr>
              <a:t>СНК СССР принял постановление «О развитии добычи угля в восточных районах СССР». </a:t>
            </a:r>
            <a:endParaRPr lang="en-US" sz="1600" dirty="0">
              <a:solidFill>
                <a:srgbClr val="000000"/>
              </a:solidFill>
              <a:latin typeface="Times New Roman" panose="02020603050405020304" pitchFamily="18" charset="0"/>
            </a:endParaRPr>
          </a:p>
          <a:p>
            <a:pPr marL="365760" lvl="0" indent="-283464">
              <a:buClr>
                <a:srgbClr val="3891A7"/>
              </a:buClr>
              <a:buFont typeface="Wingdings 2"/>
              <a:buChar char=""/>
            </a:pPr>
            <a:r>
              <a:rPr lang="ru-RU" sz="1600" dirty="0">
                <a:solidFill>
                  <a:srgbClr val="000000"/>
                </a:solidFill>
                <a:latin typeface="Times New Roman" panose="02020603050405020304" pitchFamily="18" charset="0"/>
              </a:rPr>
              <a:t>Япония объявила войну Великобритании и США.</a:t>
            </a:r>
            <a:endParaRPr lang="ru-RU" sz="1600" dirty="0">
              <a:solidFill>
                <a:prstClr val="black"/>
              </a:solidFill>
              <a:latin typeface="Times New Roman" pitchFamily="18" charset="0"/>
              <a:cs typeface="Times New Roman" pitchFamily="18" charset="0"/>
            </a:endParaRPr>
          </a:p>
          <a:p>
            <a:endParaRPr lang="ru-RU" dirty="0"/>
          </a:p>
        </p:txBody>
      </p:sp>
      <p:pic>
        <p:nvPicPr>
          <p:cNvPr id="4" name="Рисунок 3">
            <a:extLst>
              <a:ext uri="{FF2B5EF4-FFF2-40B4-BE49-F238E27FC236}">
                <a16:creationId xmlns="" xmlns:a16="http://schemas.microsoft.com/office/drawing/2014/main" id="{096D06A7-8EEB-44FC-9E88-4D7D920D11FA}"/>
              </a:ext>
            </a:extLst>
          </p:cNvPr>
          <p:cNvPicPr>
            <a:picLocks noChangeAspect="1"/>
          </p:cNvPicPr>
          <p:nvPr/>
        </p:nvPicPr>
        <p:blipFill>
          <a:blip r:embed="rId2"/>
          <a:stretch>
            <a:fillRect/>
          </a:stretch>
        </p:blipFill>
        <p:spPr>
          <a:xfrm>
            <a:off x="4199740" y="1556792"/>
            <a:ext cx="4638391" cy="4002955"/>
          </a:xfrm>
          <a:prstGeom prst="rect">
            <a:avLst/>
          </a:prstGeom>
        </p:spPr>
      </p:pic>
    </p:spTree>
    <p:extLst>
      <p:ext uri="{BB962C8B-B14F-4D97-AF65-F5344CB8AC3E}">
        <p14:creationId xmlns="" xmlns:p14="http://schemas.microsoft.com/office/powerpoint/2010/main" val="158048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E2EC433-7A92-4DCA-A99B-3E5A8C920142}"/>
              </a:ext>
            </a:extLst>
          </p:cNvPr>
          <p:cNvSpPr>
            <a:spLocks noGrp="1"/>
          </p:cNvSpPr>
          <p:nvPr>
            <p:ph type="ctrTitle"/>
          </p:nvPr>
        </p:nvSpPr>
        <p:spPr>
          <a:xfrm>
            <a:off x="3419872" y="359898"/>
            <a:ext cx="5419328" cy="692838"/>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9 декабря</a:t>
            </a:r>
            <a:endParaRPr lang="ru-RU" dirty="0"/>
          </a:p>
        </p:txBody>
      </p:sp>
      <p:sp>
        <p:nvSpPr>
          <p:cNvPr id="3" name="Подзаголовок 2">
            <a:extLst>
              <a:ext uri="{FF2B5EF4-FFF2-40B4-BE49-F238E27FC236}">
                <a16:creationId xmlns="" xmlns:a16="http://schemas.microsoft.com/office/drawing/2014/main" id="{67780547-FCAD-4B8D-8C04-45D29DE37404}"/>
              </a:ext>
            </a:extLst>
          </p:cNvPr>
          <p:cNvSpPr>
            <a:spLocks noGrp="1"/>
          </p:cNvSpPr>
          <p:nvPr>
            <p:ph type="subTitle" idx="1"/>
          </p:nvPr>
        </p:nvSpPr>
        <p:spPr>
          <a:xfrm>
            <a:off x="1432560" y="1196752"/>
            <a:ext cx="7406640" cy="5472608"/>
          </a:xfrm>
        </p:spPr>
        <p:txBody>
          <a:bodyPr/>
          <a:lstStyle/>
          <a:p>
            <a:pPr marL="365760" lvl="0" indent="-283464">
              <a:buClr>
                <a:srgbClr val="3891A7"/>
              </a:buClr>
              <a:buFont typeface="Wingdings 2"/>
              <a:buChar char=""/>
            </a:pPr>
            <a:r>
              <a:rPr lang="ru-RU" sz="2000" dirty="0">
                <a:solidFill>
                  <a:srgbClr val="000000"/>
                </a:solidFill>
                <a:latin typeface="Times New Roman" panose="02020603050405020304" pitchFamily="18" charset="0"/>
              </a:rPr>
              <a:t>Войска 4-й армии ночью штурмовали г. Тихвин и к 5 часам утра очистили его от немцев. Войска 52-й армии освободили Александровское (20 километров западнее Малой Вишеры). </a:t>
            </a:r>
            <a:endParaRPr lang="en-US" sz="2000" dirty="0">
              <a:solidFill>
                <a:srgbClr val="000000"/>
              </a:solidFill>
              <a:latin typeface="Times New Roman" panose="02020603050405020304" pitchFamily="18" charset="0"/>
            </a:endParaRPr>
          </a:p>
          <a:p>
            <a:pPr marL="365760" lvl="0" indent="-283464">
              <a:buClr>
                <a:srgbClr val="3891A7"/>
              </a:buClr>
              <a:buFont typeface="Wingdings 2"/>
              <a:buChar char=""/>
            </a:pPr>
            <a:r>
              <a:rPr lang="ru-RU" sz="2000" dirty="0">
                <a:solidFill>
                  <a:srgbClr val="000000"/>
                </a:solidFill>
                <a:latin typeface="Times New Roman" panose="02020603050405020304" pitchFamily="18" charset="0"/>
              </a:rPr>
              <a:t>Соединения оперативной группы фронта вышли на дорогу Ливны — Елец и перерезали врагу пути отхода на запад. Опасаясь окружения, немецкое командование начало отводить из Ельца части, оборонявшие город. 9 декабря советские войска полностью очистили Елец от захватчиков. </a:t>
            </a:r>
            <a:endParaRPr lang="en-US" sz="2000" dirty="0">
              <a:solidFill>
                <a:srgbClr val="000000"/>
              </a:solidFill>
              <a:latin typeface="Times New Roman" panose="02020603050405020304" pitchFamily="18" charset="0"/>
            </a:endParaRPr>
          </a:p>
          <a:p>
            <a:pPr marL="365760" lvl="0" indent="-283464">
              <a:buClr>
                <a:srgbClr val="3891A7"/>
              </a:buClr>
              <a:buFont typeface="Wingdings 2"/>
              <a:buChar char=""/>
            </a:pPr>
            <a:r>
              <a:rPr lang="ru-RU" sz="2000" dirty="0">
                <a:solidFill>
                  <a:srgbClr val="000000"/>
                </a:solidFill>
                <a:latin typeface="Times New Roman" panose="02020603050405020304" pitchFamily="18" charset="0"/>
              </a:rPr>
              <a:t>Гудериан: «9 декабря противник, развивая успех в районе Ливны, где действовала 2-я немецкая армия, окружил части 95-й пехотной дивизии. В полосе действий моей армии 47-й танковый корпус (Германия) отходил на юго-запад; 24-й танковый корпус отбивал атаки русских, </a:t>
            </a:r>
            <a:r>
              <a:rPr lang="ru-RU" sz="2000" dirty="0" err="1">
                <a:solidFill>
                  <a:srgbClr val="000000"/>
                </a:solidFill>
                <a:latin typeface="Times New Roman" panose="02020603050405020304" pitchFamily="18" charset="0"/>
              </a:rPr>
              <a:t>предпринимавшиеся</a:t>
            </a:r>
            <a:r>
              <a:rPr lang="ru-RU" sz="2000" dirty="0">
                <a:solidFill>
                  <a:srgbClr val="000000"/>
                </a:solidFill>
                <a:latin typeface="Times New Roman" panose="02020603050405020304" pitchFamily="18" charset="0"/>
              </a:rPr>
              <a:t> ими из Тулы.»</a:t>
            </a:r>
            <a:endParaRPr lang="en-US" sz="2000" dirty="0">
              <a:solidFill>
                <a:srgbClr val="000000"/>
              </a:solidFill>
              <a:latin typeface="Times New Roman" panose="02020603050405020304" pitchFamily="18" charset="0"/>
            </a:endParaRPr>
          </a:p>
          <a:p>
            <a:endParaRPr lang="ru-RU" dirty="0"/>
          </a:p>
        </p:txBody>
      </p:sp>
    </p:spTree>
    <p:extLst>
      <p:ext uri="{BB962C8B-B14F-4D97-AF65-F5344CB8AC3E}">
        <p14:creationId xmlns="" xmlns:p14="http://schemas.microsoft.com/office/powerpoint/2010/main" val="23072531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FB69C76-5512-41EB-AE14-AB541F08A35F}"/>
              </a:ext>
            </a:extLst>
          </p:cNvPr>
          <p:cNvSpPr>
            <a:spLocks noGrp="1"/>
          </p:cNvSpPr>
          <p:nvPr>
            <p:ph type="ctrTitle"/>
          </p:nvPr>
        </p:nvSpPr>
        <p:spPr>
          <a:xfrm>
            <a:off x="3419872" y="359898"/>
            <a:ext cx="5419328" cy="620830"/>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10 декабря</a:t>
            </a:r>
            <a:endParaRPr lang="ru-RU" dirty="0"/>
          </a:p>
        </p:txBody>
      </p:sp>
      <p:sp>
        <p:nvSpPr>
          <p:cNvPr id="3" name="Подзаголовок 2">
            <a:extLst>
              <a:ext uri="{FF2B5EF4-FFF2-40B4-BE49-F238E27FC236}">
                <a16:creationId xmlns="" xmlns:a16="http://schemas.microsoft.com/office/drawing/2014/main" id="{9AC71DB4-BC20-4B6E-A3D8-462D30FF9280}"/>
              </a:ext>
            </a:extLst>
          </p:cNvPr>
          <p:cNvSpPr>
            <a:spLocks noGrp="1"/>
          </p:cNvSpPr>
          <p:nvPr>
            <p:ph type="subTitle" idx="1"/>
          </p:nvPr>
        </p:nvSpPr>
        <p:spPr>
          <a:xfrm>
            <a:off x="1432560" y="1196752"/>
            <a:ext cx="7406640" cy="1584176"/>
          </a:xfrm>
        </p:spPr>
        <p:txBody>
          <a:bodyPr/>
          <a:lstStyle/>
          <a:p>
            <a:pPr marL="365760" lvl="0" indent="-283464">
              <a:buClr>
                <a:srgbClr val="3891A7"/>
              </a:buClr>
              <a:buFont typeface="Wingdings 2"/>
              <a:buChar char=""/>
            </a:pPr>
            <a:r>
              <a:rPr lang="ru-RU" sz="2000" dirty="0">
                <a:solidFill>
                  <a:prstClr val="black"/>
                </a:solidFill>
                <a:latin typeface="Times New Roman" pitchFamily="18" charset="0"/>
                <a:cs typeface="Times New Roman" pitchFamily="18" charset="0"/>
              </a:rPr>
              <a:t>В течение 10 декабря</a:t>
            </a:r>
            <a:r>
              <a:rPr lang="ru-RU" sz="2000" dirty="0">
                <a:solidFill>
                  <a:srgbClr val="000000"/>
                </a:solidFill>
                <a:latin typeface="Times New Roman" panose="02020603050405020304" pitchFamily="18" charset="0"/>
              </a:rPr>
              <a:t> передовые части армии вышли к Дону восточнее </a:t>
            </a:r>
            <a:r>
              <a:rPr lang="ru-RU" sz="2000" dirty="0" err="1">
                <a:solidFill>
                  <a:srgbClr val="000000"/>
                </a:solidFill>
                <a:latin typeface="Times New Roman" panose="02020603050405020304" pitchFamily="18" charset="0"/>
              </a:rPr>
              <a:t>Сталиногорска</a:t>
            </a:r>
            <a:r>
              <a:rPr lang="ru-RU" sz="2000" dirty="0">
                <a:solidFill>
                  <a:srgbClr val="000000"/>
                </a:solidFill>
                <a:latin typeface="Times New Roman" panose="02020603050405020304" pitchFamily="18" charset="0"/>
              </a:rPr>
              <a:t> и на подступы к городу Епифани. Соединения 50-й армии достигли рубежа реки </a:t>
            </a:r>
            <a:r>
              <a:rPr lang="ru-RU" sz="2000" dirty="0" err="1">
                <a:solidFill>
                  <a:srgbClr val="000000"/>
                </a:solidFill>
                <a:latin typeface="Times New Roman" panose="02020603050405020304" pitchFamily="18" charset="0"/>
              </a:rPr>
              <a:t>Упы</a:t>
            </a:r>
            <a:r>
              <a:rPr lang="ru-RU" sz="2000" dirty="0">
                <a:solidFill>
                  <a:srgbClr val="000000"/>
                </a:solidFill>
                <a:latin typeface="Times New Roman" panose="02020603050405020304" pitchFamily="18" charset="0"/>
              </a:rPr>
              <a:t> южнее Тулы.»</a:t>
            </a:r>
            <a:endParaRPr lang="ru-RU" sz="2000" dirty="0">
              <a:solidFill>
                <a:prstClr val="black"/>
              </a:solidFill>
              <a:latin typeface="Times New Roman" pitchFamily="18" charset="0"/>
              <a:cs typeface="Times New Roman" pitchFamily="18" charset="0"/>
            </a:endParaRPr>
          </a:p>
          <a:p>
            <a:endParaRPr lang="ru-RU" dirty="0"/>
          </a:p>
        </p:txBody>
      </p:sp>
      <p:pic>
        <p:nvPicPr>
          <p:cNvPr id="4" name="Рисунок 3">
            <a:extLst>
              <a:ext uri="{FF2B5EF4-FFF2-40B4-BE49-F238E27FC236}">
                <a16:creationId xmlns="" xmlns:a16="http://schemas.microsoft.com/office/drawing/2014/main" id="{5FB62A97-987E-4720-B107-58CB4D963281}"/>
              </a:ext>
            </a:extLst>
          </p:cNvPr>
          <p:cNvPicPr>
            <a:picLocks noChangeAspect="1"/>
          </p:cNvPicPr>
          <p:nvPr/>
        </p:nvPicPr>
        <p:blipFill>
          <a:blip r:embed="rId2" cstate="print"/>
          <a:stretch>
            <a:fillRect/>
          </a:stretch>
        </p:blipFill>
        <p:spPr>
          <a:xfrm>
            <a:off x="2129800" y="2564904"/>
            <a:ext cx="6012160" cy="4138370"/>
          </a:xfrm>
          <a:prstGeom prst="rect">
            <a:avLst/>
          </a:prstGeom>
        </p:spPr>
      </p:pic>
    </p:spTree>
    <p:extLst>
      <p:ext uri="{BB962C8B-B14F-4D97-AF65-F5344CB8AC3E}">
        <p14:creationId xmlns="" xmlns:p14="http://schemas.microsoft.com/office/powerpoint/2010/main" val="913435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76B1EDB-F1F2-4B02-9F11-BBC740286311}"/>
              </a:ext>
            </a:extLst>
          </p:cNvPr>
          <p:cNvSpPr>
            <a:spLocks noGrp="1"/>
          </p:cNvSpPr>
          <p:nvPr>
            <p:ph type="ctrTitle"/>
          </p:nvPr>
        </p:nvSpPr>
        <p:spPr>
          <a:xfrm>
            <a:off x="3419872" y="359898"/>
            <a:ext cx="5419328" cy="620830"/>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11 декабря</a:t>
            </a:r>
            <a:endParaRPr lang="ru-RU" dirty="0"/>
          </a:p>
        </p:txBody>
      </p:sp>
      <p:sp>
        <p:nvSpPr>
          <p:cNvPr id="3" name="Подзаголовок 2">
            <a:extLst>
              <a:ext uri="{FF2B5EF4-FFF2-40B4-BE49-F238E27FC236}">
                <a16:creationId xmlns="" xmlns:a16="http://schemas.microsoft.com/office/drawing/2014/main" id="{9936F36D-FD8C-4F89-BCB8-36DE7EE258A1}"/>
              </a:ext>
            </a:extLst>
          </p:cNvPr>
          <p:cNvSpPr>
            <a:spLocks noGrp="1"/>
          </p:cNvSpPr>
          <p:nvPr>
            <p:ph type="subTitle" idx="1"/>
          </p:nvPr>
        </p:nvSpPr>
        <p:spPr>
          <a:xfrm>
            <a:off x="1432560" y="980728"/>
            <a:ext cx="7406640" cy="1368152"/>
          </a:xfrm>
        </p:spPr>
        <p:txBody>
          <a:bodyPr/>
          <a:lstStyle/>
          <a:p>
            <a:pPr marL="365760" lvl="0" indent="-283464">
              <a:buClr>
                <a:srgbClr val="3891A7"/>
              </a:buClr>
              <a:buFont typeface="Wingdings 2"/>
              <a:buChar char=""/>
            </a:pPr>
            <a:r>
              <a:rPr lang="ru-RU" sz="2000" dirty="0">
                <a:solidFill>
                  <a:srgbClr val="000000"/>
                </a:solidFill>
                <a:latin typeface="Times New Roman" panose="02020603050405020304" pitchFamily="18" charset="0"/>
              </a:rPr>
              <a:t>Войска 1-й Ударной армии (Кузнецов, Василий Иванович), захватив г. Яхрому, преследуют отходящие 6-ю, 7-ю танковые и 23-ю пехотную дивизии противника и вышли юго-западнее Клина. </a:t>
            </a:r>
            <a:endParaRPr lang="en-US" sz="2000" dirty="0">
              <a:solidFill>
                <a:srgbClr val="000000"/>
              </a:solidFill>
              <a:latin typeface="Times New Roman" panose="02020603050405020304" pitchFamily="18" charset="0"/>
            </a:endParaRPr>
          </a:p>
          <a:p>
            <a:endParaRPr lang="ru-RU" dirty="0"/>
          </a:p>
        </p:txBody>
      </p:sp>
      <p:pic>
        <p:nvPicPr>
          <p:cNvPr id="5122" name="Picture 2">
            <a:extLst>
              <a:ext uri="{FF2B5EF4-FFF2-40B4-BE49-F238E27FC236}">
                <a16:creationId xmlns="" xmlns:a16="http://schemas.microsoft.com/office/drawing/2014/main" id="{4FF92308-ADAE-4A6B-B217-9BC9EC3760E7}"/>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95736" y="2348880"/>
            <a:ext cx="6156176" cy="38625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57590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30DAA6BB-9E60-4966-9CF5-4B6D4114C91E}"/>
              </a:ext>
            </a:extLst>
          </p:cNvPr>
          <p:cNvSpPr>
            <a:spLocks noGrp="1"/>
          </p:cNvSpPr>
          <p:nvPr>
            <p:ph type="ctrTitle"/>
          </p:nvPr>
        </p:nvSpPr>
        <p:spPr>
          <a:xfrm>
            <a:off x="3491880" y="359898"/>
            <a:ext cx="5347320" cy="548822"/>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12 декабря</a:t>
            </a:r>
            <a:endParaRPr lang="ru-RU" dirty="0"/>
          </a:p>
        </p:txBody>
      </p:sp>
      <p:sp>
        <p:nvSpPr>
          <p:cNvPr id="3" name="Подзаголовок 2">
            <a:extLst>
              <a:ext uri="{FF2B5EF4-FFF2-40B4-BE49-F238E27FC236}">
                <a16:creationId xmlns="" xmlns:a16="http://schemas.microsoft.com/office/drawing/2014/main" id="{F39C3CC0-BDA2-4A9B-A638-20C5E1926A6F}"/>
              </a:ext>
            </a:extLst>
          </p:cNvPr>
          <p:cNvSpPr>
            <a:spLocks noGrp="1"/>
          </p:cNvSpPr>
          <p:nvPr>
            <p:ph type="subTitle" idx="1"/>
          </p:nvPr>
        </p:nvSpPr>
        <p:spPr>
          <a:xfrm>
            <a:off x="1432560" y="908720"/>
            <a:ext cx="7406640" cy="5760640"/>
          </a:xfrm>
        </p:spPr>
        <p:txBody>
          <a:bodyPr/>
          <a:lstStyle/>
          <a:p>
            <a:pPr marL="365760" lvl="0" indent="-283464">
              <a:buClr>
                <a:srgbClr val="3891A7"/>
              </a:buClr>
              <a:buFont typeface="Wingdings 2"/>
              <a:buChar char=""/>
            </a:pPr>
            <a:r>
              <a:rPr lang="ru-RU" sz="2800" dirty="0">
                <a:solidFill>
                  <a:srgbClr val="000000"/>
                </a:solidFill>
                <a:latin typeface="Times New Roman" panose="02020603050405020304" pitchFamily="18" charset="0"/>
              </a:rPr>
              <a:t>1-й гвардейский кавалерийский корпус (Белов, Павел Алексеевич) во взаимодействии с 10-й армией (Голиков, Филипп Иванович) в ночь на 12 декабря освободили город </a:t>
            </a:r>
            <a:r>
              <a:rPr lang="ru-RU" sz="2800" dirty="0" err="1">
                <a:solidFill>
                  <a:srgbClr val="000000"/>
                </a:solidFill>
                <a:latin typeface="Times New Roman" panose="02020603050405020304" pitchFamily="18" charset="0"/>
              </a:rPr>
              <a:t>Сталиногорск</a:t>
            </a:r>
            <a:r>
              <a:rPr lang="ru-RU" sz="2800" dirty="0">
                <a:solidFill>
                  <a:srgbClr val="000000"/>
                </a:solidFill>
                <a:latin typeface="Times New Roman" panose="02020603050405020304" pitchFamily="18" charset="0"/>
              </a:rPr>
              <a:t>.</a:t>
            </a:r>
            <a:endParaRPr lang="en-US" sz="2800" dirty="0">
              <a:solidFill>
                <a:srgbClr val="000000"/>
              </a:solidFill>
              <a:latin typeface="Times New Roman" panose="02020603050405020304" pitchFamily="18" charset="0"/>
            </a:endParaRPr>
          </a:p>
          <a:p>
            <a:pPr marL="365760" lvl="0" indent="-283464">
              <a:buClr>
                <a:srgbClr val="3891A7"/>
              </a:buClr>
              <a:buFont typeface="Wingdings 2"/>
              <a:buChar char=""/>
            </a:pPr>
            <a:r>
              <a:rPr lang="ru-RU" sz="2800" dirty="0">
                <a:solidFill>
                  <a:srgbClr val="000000"/>
                </a:solidFill>
                <a:latin typeface="Times New Roman" panose="02020603050405020304" pitchFamily="18" charset="0"/>
              </a:rPr>
              <a:t>12 декабря советские 13-я армия и оперативная группа Костенко смогли частично окружить </a:t>
            </a:r>
            <a:r>
              <a:rPr lang="ru-RU" sz="2800" dirty="0" err="1">
                <a:solidFill>
                  <a:srgbClr val="000000"/>
                </a:solidFill>
                <a:latin typeface="Times New Roman" panose="02020603050405020304" pitchFamily="18" charset="0"/>
              </a:rPr>
              <a:t>елецкую</a:t>
            </a:r>
            <a:r>
              <a:rPr lang="ru-RU" sz="2800" dirty="0">
                <a:solidFill>
                  <a:srgbClr val="000000"/>
                </a:solidFill>
                <a:latin typeface="Times New Roman" panose="02020603050405020304" pitchFamily="18" charset="0"/>
              </a:rPr>
              <a:t> группировку немцев.</a:t>
            </a:r>
            <a:endParaRPr lang="ru-RU" sz="2800" dirty="0">
              <a:solidFill>
                <a:prstClr val="black"/>
              </a:solidFill>
              <a:latin typeface="Times New Roman" pitchFamily="18" charset="0"/>
              <a:cs typeface="Times New Roman" pitchFamily="18" charset="0"/>
            </a:endParaRPr>
          </a:p>
          <a:p>
            <a:endParaRPr lang="ru-RU" dirty="0"/>
          </a:p>
        </p:txBody>
      </p:sp>
    </p:spTree>
    <p:extLst>
      <p:ext uri="{BB962C8B-B14F-4D97-AF65-F5344CB8AC3E}">
        <p14:creationId xmlns="" xmlns:p14="http://schemas.microsoft.com/office/powerpoint/2010/main" val="819235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CFD5327-A4D3-48EE-9165-6CF708B9EAC3}"/>
              </a:ext>
            </a:extLst>
          </p:cNvPr>
          <p:cNvSpPr>
            <a:spLocks noGrp="1"/>
          </p:cNvSpPr>
          <p:nvPr>
            <p:ph type="ctrTitle"/>
          </p:nvPr>
        </p:nvSpPr>
        <p:spPr>
          <a:xfrm>
            <a:off x="3059832" y="359898"/>
            <a:ext cx="5779368" cy="620830"/>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1</a:t>
            </a:r>
            <a:r>
              <a:rPr lang="en-US" dirty="0">
                <a:solidFill>
                  <a:srgbClr val="4F271C">
                    <a:satMod val="130000"/>
                  </a:srgbClr>
                </a:solidFill>
                <a:latin typeface="Times New Roman" pitchFamily="18" charset="0"/>
                <a:cs typeface="Times New Roman" pitchFamily="18" charset="0"/>
              </a:rPr>
              <a:t>3</a:t>
            </a:r>
            <a:r>
              <a:rPr lang="ru-RU" dirty="0">
                <a:solidFill>
                  <a:srgbClr val="4F271C">
                    <a:satMod val="130000"/>
                  </a:srgbClr>
                </a:solidFill>
                <a:latin typeface="Times New Roman" pitchFamily="18" charset="0"/>
                <a:cs typeface="Times New Roman" pitchFamily="18" charset="0"/>
              </a:rPr>
              <a:t> декабря</a:t>
            </a:r>
            <a:endParaRPr lang="ru-RU" dirty="0"/>
          </a:p>
        </p:txBody>
      </p:sp>
      <p:sp>
        <p:nvSpPr>
          <p:cNvPr id="3" name="Подзаголовок 2">
            <a:extLst>
              <a:ext uri="{FF2B5EF4-FFF2-40B4-BE49-F238E27FC236}">
                <a16:creationId xmlns="" xmlns:a16="http://schemas.microsoft.com/office/drawing/2014/main" id="{F2CFDB51-CB76-40F6-8DF5-5525B62E43AB}"/>
              </a:ext>
            </a:extLst>
          </p:cNvPr>
          <p:cNvSpPr>
            <a:spLocks noGrp="1"/>
          </p:cNvSpPr>
          <p:nvPr>
            <p:ph type="subTitle" idx="1"/>
          </p:nvPr>
        </p:nvSpPr>
        <p:spPr>
          <a:xfrm>
            <a:off x="1432560" y="1196752"/>
            <a:ext cx="7406640" cy="1296144"/>
          </a:xfrm>
        </p:spPr>
        <p:txBody>
          <a:bodyPr/>
          <a:lstStyle/>
          <a:p>
            <a:pPr marL="365760" lvl="0" indent="-283464">
              <a:buClr>
                <a:srgbClr val="3891A7"/>
              </a:buClr>
              <a:buFont typeface="Wingdings 2"/>
              <a:buChar char=""/>
            </a:pPr>
            <a:r>
              <a:rPr lang="ru-RU" sz="2000" dirty="0">
                <a:solidFill>
                  <a:srgbClr val="000000"/>
                </a:solidFill>
                <a:latin typeface="Times New Roman" panose="02020603050405020304" pitchFamily="18" charset="0"/>
              </a:rPr>
              <a:t>3-я армия освободила г. Ефремов. Части 13-й армии вышли на рубеж Лесные Локотцы — </a:t>
            </a:r>
            <a:r>
              <a:rPr lang="ru-RU" sz="2000" dirty="0" err="1">
                <a:solidFill>
                  <a:srgbClr val="000000"/>
                </a:solidFill>
                <a:latin typeface="Times New Roman" panose="02020603050405020304" pitchFamily="18" charset="0"/>
              </a:rPr>
              <a:t>Шараповка</a:t>
            </a:r>
            <a:r>
              <a:rPr lang="ru-RU" sz="2000" dirty="0">
                <a:solidFill>
                  <a:srgbClr val="000000"/>
                </a:solidFill>
                <a:latin typeface="Times New Roman" panose="02020603050405020304" pitchFamily="18" charset="0"/>
              </a:rPr>
              <a:t> и завершили окружение двух пехотных дивизий 34-го немецкого армейского корпуса в районе западнее Ельца</a:t>
            </a:r>
            <a:endParaRPr lang="ru-RU" sz="2000" dirty="0">
              <a:solidFill>
                <a:prstClr val="black"/>
              </a:solidFill>
              <a:latin typeface="Times New Roman" pitchFamily="18" charset="0"/>
              <a:cs typeface="Times New Roman" pitchFamily="18" charset="0"/>
            </a:endParaRPr>
          </a:p>
          <a:p>
            <a:endParaRPr lang="ru-RU" dirty="0"/>
          </a:p>
        </p:txBody>
      </p:sp>
      <p:pic>
        <p:nvPicPr>
          <p:cNvPr id="6146" name="Picture 2">
            <a:extLst>
              <a:ext uri="{FF2B5EF4-FFF2-40B4-BE49-F238E27FC236}">
                <a16:creationId xmlns="" xmlns:a16="http://schemas.microsoft.com/office/drawing/2014/main" id="{47ACB941-DEE3-449A-9E6D-1DE2AA5609D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59088" y="2496839"/>
            <a:ext cx="5580112" cy="37607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260619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550F0DD-87CC-4EE9-B9C3-EA3F147F1B0D}"/>
              </a:ext>
            </a:extLst>
          </p:cNvPr>
          <p:cNvSpPr>
            <a:spLocks noGrp="1"/>
          </p:cNvSpPr>
          <p:nvPr>
            <p:ph type="ctrTitle"/>
          </p:nvPr>
        </p:nvSpPr>
        <p:spPr>
          <a:xfrm>
            <a:off x="3059832" y="359898"/>
            <a:ext cx="5779368" cy="620830"/>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1</a:t>
            </a:r>
            <a:r>
              <a:rPr lang="en-US" dirty="0">
                <a:solidFill>
                  <a:srgbClr val="4F271C">
                    <a:satMod val="130000"/>
                  </a:srgbClr>
                </a:solidFill>
                <a:latin typeface="Times New Roman" pitchFamily="18" charset="0"/>
                <a:cs typeface="Times New Roman" pitchFamily="18" charset="0"/>
              </a:rPr>
              <a:t>4</a:t>
            </a:r>
            <a:r>
              <a:rPr lang="ru-RU" dirty="0">
                <a:solidFill>
                  <a:srgbClr val="4F271C">
                    <a:satMod val="130000"/>
                  </a:srgbClr>
                </a:solidFill>
                <a:latin typeface="Times New Roman" pitchFamily="18" charset="0"/>
                <a:cs typeface="Times New Roman" pitchFamily="18" charset="0"/>
              </a:rPr>
              <a:t> декабря</a:t>
            </a:r>
            <a:endParaRPr lang="ru-RU" dirty="0"/>
          </a:p>
        </p:txBody>
      </p:sp>
      <p:sp>
        <p:nvSpPr>
          <p:cNvPr id="3" name="Подзаголовок 2">
            <a:extLst>
              <a:ext uri="{FF2B5EF4-FFF2-40B4-BE49-F238E27FC236}">
                <a16:creationId xmlns="" xmlns:a16="http://schemas.microsoft.com/office/drawing/2014/main" id="{BB08A4C3-97C3-406F-A9D8-F06D35F5A284}"/>
              </a:ext>
            </a:extLst>
          </p:cNvPr>
          <p:cNvSpPr>
            <a:spLocks noGrp="1"/>
          </p:cNvSpPr>
          <p:nvPr>
            <p:ph type="subTitle" idx="1"/>
          </p:nvPr>
        </p:nvSpPr>
        <p:spPr>
          <a:xfrm>
            <a:off x="1432560" y="1124744"/>
            <a:ext cx="7406640" cy="5544616"/>
          </a:xfrm>
        </p:spPr>
        <p:txBody>
          <a:bodyPr/>
          <a:lstStyle/>
          <a:p>
            <a:pPr marL="365760" lvl="0" indent="-283464">
              <a:buClr>
                <a:srgbClr val="3891A7"/>
              </a:buClr>
              <a:buFont typeface="Wingdings 2"/>
              <a:buChar char=""/>
            </a:pPr>
            <a:r>
              <a:rPr lang="ru-RU" sz="2400" dirty="0">
                <a:solidFill>
                  <a:srgbClr val="000000"/>
                </a:solidFill>
                <a:latin typeface="Times New Roman" panose="02020603050405020304" pitchFamily="18" charset="0"/>
              </a:rPr>
              <a:t>20-я армия (Власов, Андрей Андреевич) 14 декабря группа генерал-майора Ф. Т. Ремизова была передана в состав 20-й армии. Группа Ремизова, сломив сопротивление противника на рубеже реки Истры (12 километров юго-западнее Солнечногорска), обошла Истринское водохранилище с севера.</a:t>
            </a:r>
            <a:endParaRPr lang="en-US" sz="2400" dirty="0">
              <a:solidFill>
                <a:srgbClr val="000000"/>
              </a:solidFill>
              <a:latin typeface="Times New Roman" panose="02020603050405020304" pitchFamily="18" charset="0"/>
            </a:endParaRPr>
          </a:p>
          <a:p>
            <a:pPr marL="365760" lvl="0" indent="-283464">
              <a:buClr>
                <a:srgbClr val="3891A7"/>
              </a:buClr>
              <a:buFont typeface="Wingdings 2"/>
              <a:buChar char=""/>
            </a:pPr>
            <a:r>
              <a:rPr lang="ru-RU" sz="2400" dirty="0">
                <a:solidFill>
                  <a:srgbClr val="000000"/>
                </a:solidFill>
                <a:latin typeface="Times New Roman" panose="02020603050405020304" pitchFamily="18" charset="0"/>
              </a:rPr>
              <a:t>1-й гвардейский кавалерийский корпус (Белов, Павел Алексеевич) и 10-я армия (Голиков, Филипп Иванович), сломив сопротивление немецких войск на рубеже рек </a:t>
            </a:r>
            <a:r>
              <a:rPr lang="ru-RU" sz="2400" dirty="0" err="1">
                <a:solidFill>
                  <a:srgbClr val="000000"/>
                </a:solidFill>
                <a:latin typeface="Times New Roman" panose="02020603050405020304" pitchFamily="18" charset="0"/>
              </a:rPr>
              <a:t>Шать</a:t>
            </a:r>
            <a:r>
              <a:rPr lang="ru-RU" sz="2400" dirty="0">
                <a:solidFill>
                  <a:srgbClr val="000000"/>
                </a:solidFill>
                <a:latin typeface="Times New Roman" panose="02020603050405020304" pitchFamily="18" charset="0"/>
              </a:rPr>
              <a:t> и Дон, 14 декабря вышли на фронт Дедилово — станция Узловая — Богородицк и продолжали развивать успех в западном направлении.</a:t>
            </a:r>
            <a:endParaRPr lang="ru-RU" sz="2400" dirty="0">
              <a:solidFill>
                <a:prstClr val="black"/>
              </a:solidFill>
              <a:latin typeface="Times New Roman" pitchFamily="18" charset="0"/>
              <a:cs typeface="Times New Roman" pitchFamily="18" charset="0"/>
            </a:endParaRPr>
          </a:p>
          <a:p>
            <a:endParaRPr lang="ru-RU" dirty="0"/>
          </a:p>
        </p:txBody>
      </p:sp>
    </p:spTree>
    <p:extLst>
      <p:ext uri="{BB962C8B-B14F-4D97-AF65-F5344CB8AC3E}">
        <p14:creationId xmlns="" xmlns:p14="http://schemas.microsoft.com/office/powerpoint/2010/main" val="38896525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0F4EF78-315A-4346-A25F-5FE3EEF927CB}"/>
              </a:ext>
            </a:extLst>
          </p:cNvPr>
          <p:cNvSpPr>
            <a:spLocks noGrp="1"/>
          </p:cNvSpPr>
          <p:nvPr>
            <p:ph type="ctrTitle"/>
          </p:nvPr>
        </p:nvSpPr>
        <p:spPr>
          <a:xfrm>
            <a:off x="3347864" y="359898"/>
            <a:ext cx="5491336" cy="548822"/>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1</a:t>
            </a:r>
            <a:r>
              <a:rPr lang="en-US" dirty="0">
                <a:solidFill>
                  <a:srgbClr val="4F271C">
                    <a:satMod val="130000"/>
                  </a:srgbClr>
                </a:solidFill>
                <a:latin typeface="Times New Roman" pitchFamily="18" charset="0"/>
                <a:cs typeface="Times New Roman" pitchFamily="18" charset="0"/>
              </a:rPr>
              <a:t>5</a:t>
            </a:r>
            <a:r>
              <a:rPr lang="ru-RU" dirty="0">
                <a:solidFill>
                  <a:srgbClr val="4F271C">
                    <a:satMod val="130000"/>
                  </a:srgbClr>
                </a:solidFill>
                <a:latin typeface="Times New Roman" pitchFamily="18" charset="0"/>
                <a:cs typeface="Times New Roman" pitchFamily="18" charset="0"/>
              </a:rPr>
              <a:t> декабря</a:t>
            </a:r>
            <a:endParaRPr lang="ru-RU" dirty="0"/>
          </a:p>
        </p:txBody>
      </p:sp>
      <p:sp>
        <p:nvSpPr>
          <p:cNvPr id="3" name="Подзаголовок 2">
            <a:extLst>
              <a:ext uri="{FF2B5EF4-FFF2-40B4-BE49-F238E27FC236}">
                <a16:creationId xmlns="" xmlns:a16="http://schemas.microsoft.com/office/drawing/2014/main" id="{DAABC462-078F-4543-8BD3-009C579C64CE}"/>
              </a:ext>
            </a:extLst>
          </p:cNvPr>
          <p:cNvSpPr>
            <a:spLocks noGrp="1"/>
          </p:cNvSpPr>
          <p:nvPr>
            <p:ph type="subTitle" idx="1"/>
          </p:nvPr>
        </p:nvSpPr>
        <p:spPr>
          <a:xfrm>
            <a:off x="1432560" y="1124744"/>
            <a:ext cx="7406640" cy="5544616"/>
          </a:xfrm>
        </p:spPr>
        <p:txBody>
          <a:bodyPr/>
          <a:lstStyle/>
          <a:p>
            <a:pPr marL="365760" lvl="0" indent="-283464">
              <a:buClr>
                <a:srgbClr val="3891A7"/>
              </a:buClr>
              <a:buFont typeface="Wingdings 2"/>
              <a:buChar char=""/>
            </a:pPr>
            <a:r>
              <a:rPr lang="ru-RU" sz="2000" dirty="0">
                <a:solidFill>
                  <a:srgbClr val="000000"/>
                </a:solidFill>
                <a:latin typeface="Times New Roman" panose="02020603050405020304" pitchFamily="18" charset="0"/>
              </a:rPr>
              <a:t>15 декабря советские войска освободили Истру.</a:t>
            </a:r>
            <a:endParaRPr lang="en-US" sz="2000" dirty="0">
              <a:solidFill>
                <a:srgbClr val="000000"/>
              </a:solidFill>
              <a:latin typeface="Times New Roman" panose="02020603050405020304" pitchFamily="18" charset="0"/>
            </a:endParaRPr>
          </a:p>
          <a:p>
            <a:pPr marL="365760" lvl="0" indent="-283464">
              <a:buClr>
                <a:srgbClr val="3891A7"/>
              </a:buClr>
              <a:buFont typeface="Wingdings 2"/>
              <a:buChar char=""/>
            </a:pPr>
            <a:r>
              <a:rPr lang="ru-RU" sz="2000" dirty="0">
                <a:solidFill>
                  <a:srgbClr val="000000"/>
                </a:solidFill>
                <a:latin typeface="Times New Roman" panose="02020603050405020304" pitchFamily="18" charset="0"/>
              </a:rPr>
              <a:t>15 декабря Политбюро ЦК ВКП(б) приняло решение о возвращении в Москву аппарата ЦК и части аппарата отдельных союзных наркоматов.</a:t>
            </a:r>
            <a:endParaRPr lang="en-US" sz="2000" dirty="0">
              <a:solidFill>
                <a:srgbClr val="000000"/>
              </a:solidFill>
              <a:latin typeface="Times New Roman" panose="02020603050405020304" pitchFamily="18" charset="0"/>
            </a:endParaRPr>
          </a:p>
          <a:p>
            <a:pPr marL="365760" lvl="0" indent="-283464">
              <a:buClr>
                <a:srgbClr val="3891A7"/>
              </a:buClr>
              <a:buFont typeface="Wingdings 2"/>
              <a:buChar char=""/>
            </a:pPr>
            <a:r>
              <a:rPr lang="ru-RU" sz="2000" dirty="0">
                <a:solidFill>
                  <a:srgbClr val="000000"/>
                </a:solidFill>
                <a:latin typeface="Times New Roman" panose="02020603050405020304" pitchFamily="18" charset="0"/>
              </a:rPr>
              <a:t>Западный фронт (Жуков, Георгий Константинович). Для того чтобы отрезать гитлеровцам пути отхода из Клина, в район Теряевой Слободы в ночь на 15 декабря был выброшен воздушный десант в составе 415 человек. Десантники перехватили дорогу на Теряеву Слободу, уничтожили мосты, разрушили линии связи.</a:t>
            </a:r>
            <a:endParaRPr lang="ru-RU" sz="2000" dirty="0">
              <a:solidFill>
                <a:prstClr val="black"/>
              </a:solidFill>
              <a:latin typeface="Times New Roman" pitchFamily="18" charset="0"/>
              <a:cs typeface="Times New Roman" pitchFamily="18" charset="0"/>
            </a:endParaRPr>
          </a:p>
          <a:p>
            <a:endParaRPr lang="ru-RU" dirty="0"/>
          </a:p>
        </p:txBody>
      </p:sp>
    </p:spTree>
    <p:extLst>
      <p:ext uri="{BB962C8B-B14F-4D97-AF65-F5344CB8AC3E}">
        <p14:creationId xmlns="" xmlns:p14="http://schemas.microsoft.com/office/powerpoint/2010/main" val="25049003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5675967-55C1-48B6-9E84-9B58CC2D3F67}"/>
              </a:ext>
            </a:extLst>
          </p:cNvPr>
          <p:cNvSpPr>
            <a:spLocks noGrp="1"/>
          </p:cNvSpPr>
          <p:nvPr>
            <p:ph type="ctrTitle"/>
          </p:nvPr>
        </p:nvSpPr>
        <p:spPr>
          <a:xfrm>
            <a:off x="3275856" y="359898"/>
            <a:ext cx="5563344" cy="548822"/>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16 декабря</a:t>
            </a:r>
            <a:endParaRPr lang="ru-RU" dirty="0"/>
          </a:p>
        </p:txBody>
      </p:sp>
      <p:sp>
        <p:nvSpPr>
          <p:cNvPr id="3" name="Подзаголовок 2">
            <a:extLst>
              <a:ext uri="{FF2B5EF4-FFF2-40B4-BE49-F238E27FC236}">
                <a16:creationId xmlns="" xmlns:a16="http://schemas.microsoft.com/office/drawing/2014/main" id="{8DE2D097-D178-4F30-B278-73D2177DA221}"/>
              </a:ext>
            </a:extLst>
          </p:cNvPr>
          <p:cNvSpPr>
            <a:spLocks noGrp="1"/>
          </p:cNvSpPr>
          <p:nvPr>
            <p:ph type="subTitle" idx="1"/>
          </p:nvPr>
        </p:nvSpPr>
        <p:spPr>
          <a:xfrm>
            <a:off x="1432560" y="908720"/>
            <a:ext cx="7406640" cy="1800200"/>
          </a:xfrm>
        </p:spPr>
        <p:txBody>
          <a:bodyPr/>
          <a:lstStyle/>
          <a:p>
            <a:pPr marL="365760" lvl="0" indent="-283464">
              <a:buClr>
                <a:srgbClr val="3891A7"/>
              </a:buClr>
              <a:buFont typeface="Wingdings 2"/>
              <a:buChar char=""/>
            </a:pPr>
            <a:r>
              <a:rPr lang="ru-RU" sz="2000" dirty="0">
                <a:solidFill>
                  <a:srgbClr val="000000"/>
                </a:solidFill>
                <a:latin typeface="Times New Roman" panose="02020603050405020304" pitchFamily="18" charset="0"/>
              </a:rPr>
              <a:t>Завершилась Тульская операция: снята осада Тулы, нанесено существ. поражение 2-й ТА </a:t>
            </a:r>
            <a:r>
              <a:rPr lang="ru-RU" sz="2000" dirty="0" err="1">
                <a:solidFill>
                  <a:srgbClr val="000000"/>
                </a:solidFill>
                <a:latin typeface="Times New Roman" panose="02020603050405020304" pitchFamily="18" charset="0"/>
              </a:rPr>
              <a:t>пр</a:t>
            </a:r>
            <a:r>
              <a:rPr lang="ru-RU" sz="2000" dirty="0">
                <a:solidFill>
                  <a:srgbClr val="000000"/>
                </a:solidFill>
                <a:latin typeface="Times New Roman" panose="02020603050405020304" pitchFamily="18" charset="0"/>
              </a:rPr>
              <a:t>-ка, остатки которой отброшены на 130 км, ликвидирована угроза обхода Москвы с юга. Войска лев. крыла Зап. фр. вышли на рубеж Алексин, Щекино, форсировали р. </a:t>
            </a:r>
            <a:r>
              <a:rPr lang="ru-RU" sz="2000" dirty="0" err="1">
                <a:solidFill>
                  <a:srgbClr val="000000"/>
                </a:solidFill>
                <a:latin typeface="Times New Roman" panose="02020603050405020304" pitchFamily="18" charset="0"/>
              </a:rPr>
              <a:t>Упу</a:t>
            </a:r>
            <a:r>
              <a:rPr lang="ru-RU" sz="2000" dirty="0">
                <a:solidFill>
                  <a:srgbClr val="000000"/>
                </a:solidFill>
                <a:latin typeface="Times New Roman" panose="02020603050405020304" pitchFamily="18" charset="0"/>
              </a:rPr>
              <a:t>.</a:t>
            </a:r>
            <a:endParaRPr lang="ru-RU" sz="2000" dirty="0">
              <a:solidFill>
                <a:prstClr val="black"/>
              </a:solidFill>
              <a:latin typeface="Times New Roman" pitchFamily="18" charset="0"/>
              <a:cs typeface="Times New Roman" pitchFamily="18" charset="0"/>
            </a:endParaRPr>
          </a:p>
          <a:p>
            <a:endParaRPr lang="ru-RU" dirty="0"/>
          </a:p>
        </p:txBody>
      </p:sp>
      <p:pic>
        <p:nvPicPr>
          <p:cNvPr id="7170" name="Picture 2">
            <a:extLst>
              <a:ext uri="{FF2B5EF4-FFF2-40B4-BE49-F238E27FC236}">
                <a16:creationId xmlns="" xmlns:a16="http://schemas.microsoft.com/office/drawing/2014/main" id="{9BCC253F-2ED0-413E-A746-295149A189BB}"/>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460198" y="2492896"/>
            <a:ext cx="6084168" cy="413850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628154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C007256-ABF9-47EE-9306-AD15EFEDDEC9}"/>
              </a:ext>
            </a:extLst>
          </p:cNvPr>
          <p:cNvSpPr>
            <a:spLocks noGrp="1"/>
          </p:cNvSpPr>
          <p:nvPr>
            <p:ph type="ctrTitle"/>
          </p:nvPr>
        </p:nvSpPr>
        <p:spPr>
          <a:xfrm>
            <a:off x="3275856" y="359898"/>
            <a:ext cx="5563344" cy="620830"/>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17 декабря</a:t>
            </a:r>
            <a:endParaRPr lang="ru-RU" dirty="0"/>
          </a:p>
        </p:txBody>
      </p:sp>
      <p:sp>
        <p:nvSpPr>
          <p:cNvPr id="3" name="Подзаголовок 2">
            <a:extLst>
              <a:ext uri="{FF2B5EF4-FFF2-40B4-BE49-F238E27FC236}">
                <a16:creationId xmlns="" xmlns:a16="http://schemas.microsoft.com/office/drawing/2014/main" id="{DD06ABF6-32F5-4265-9325-2B174AB68BA0}"/>
              </a:ext>
            </a:extLst>
          </p:cNvPr>
          <p:cNvSpPr>
            <a:spLocks noGrp="1"/>
          </p:cNvSpPr>
          <p:nvPr>
            <p:ph type="subTitle" idx="1"/>
          </p:nvPr>
        </p:nvSpPr>
        <p:spPr>
          <a:xfrm>
            <a:off x="1432560" y="1124744"/>
            <a:ext cx="7406640" cy="5544616"/>
          </a:xfrm>
        </p:spPr>
        <p:txBody>
          <a:bodyPr/>
          <a:lstStyle/>
          <a:p>
            <a:pPr marL="365760" lvl="0" indent="-283464">
              <a:buClr>
                <a:srgbClr val="3891A7"/>
              </a:buClr>
              <a:buFont typeface="Wingdings 2"/>
              <a:buChar char=""/>
            </a:pPr>
            <a:r>
              <a:rPr lang="ru-RU" sz="2800" dirty="0">
                <a:solidFill>
                  <a:srgbClr val="000000"/>
                </a:solidFill>
                <a:latin typeface="Times New Roman" panose="02020603050405020304" pitchFamily="18" charset="0"/>
              </a:rPr>
              <a:t>Ленинградский фронт получил приказ «активными действиями 42, 55, 8, 54-й армий и Приморской оперативной группы содействовать Волховскому фронту в разгроме противника, обороняющегося под Ленинградом, и в освобождении Ленинграда от блокады». </a:t>
            </a:r>
          </a:p>
          <a:p>
            <a:pPr marL="365760" lvl="0" indent="-283464">
              <a:buClr>
                <a:srgbClr val="3891A7"/>
              </a:buClr>
              <a:buFont typeface="Wingdings 2"/>
              <a:buChar char=""/>
            </a:pPr>
            <a:r>
              <a:rPr lang="ru-RU" sz="2800" dirty="0">
                <a:solidFill>
                  <a:srgbClr val="000000"/>
                </a:solidFill>
                <a:latin typeface="Times New Roman" panose="02020603050405020304" pitchFamily="18" charset="0"/>
              </a:rPr>
              <a:t>52-я армия (Клыков, Николай Кузьмич) 17 декабря перешла в наступление в направлении </a:t>
            </a:r>
            <a:r>
              <a:rPr lang="ru-RU" sz="2800" dirty="0" err="1">
                <a:solidFill>
                  <a:srgbClr val="000000"/>
                </a:solidFill>
                <a:latin typeface="Times New Roman" panose="02020603050405020304" pitchFamily="18" charset="0"/>
              </a:rPr>
              <a:t>Грузино</a:t>
            </a:r>
            <a:r>
              <a:rPr lang="ru-RU" sz="2800" dirty="0">
                <a:solidFill>
                  <a:srgbClr val="000000"/>
                </a:solidFill>
                <a:latin typeface="Times New Roman" panose="02020603050405020304" pitchFamily="18" charset="0"/>
              </a:rPr>
              <a:t>.</a:t>
            </a:r>
            <a:endParaRPr lang="ru-RU" sz="2800" dirty="0">
              <a:solidFill>
                <a:prstClr val="black"/>
              </a:solidFill>
            </a:endParaRPr>
          </a:p>
          <a:p>
            <a:endParaRPr lang="ru-RU" dirty="0"/>
          </a:p>
        </p:txBody>
      </p:sp>
    </p:spTree>
    <p:extLst>
      <p:ext uri="{BB962C8B-B14F-4D97-AF65-F5344CB8AC3E}">
        <p14:creationId xmlns="" xmlns:p14="http://schemas.microsoft.com/office/powerpoint/2010/main" val="3229696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1670" y="1928802"/>
            <a:ext cx="7072330" cy="1143000"/>
          </a:xfrm>
        </p:spPr>
        <p:txBody>
          <a:bodyPr>
            <a:normAutofit/>
          </a:bodyPr>
          <a:lstStyle/>
          <a:p>
            <a:r>
              <a:rPr lang="ru-RU" sz="5400" dirty="0" smtClean="0">
                <a:latin typeface="Times New Roman" pitchFamily="18" charset="0"/>
                <a:cs typeface="Times New Roman" pitchFamily="18" charset="0"/>
              </a:rPr>
              <a:t>Декабрь 1941 года</a:t>
            </a:r>
            <a:endParaRPr lang="ru-RU" sz="5400" dirty="0">
              <a:latin typeface="Times New Roman" pitchFamily="18" charset="0"/>
              <a:cs typeface="Times New Roman" pitchFamily="18" charset="0"/>
            </a:endParaRPr>
          </a:p>
        </p:txBody>
      </p:sp>
      <p:pic>
        <p:nvPicPr>
          <p:cNvPr id="4" name="Содержимое 3" descr="red_star_PNG4.png"/>
          <p:cNvPicPr>
            <a:picLocks noGrp="1" noChangeAspect="1"/>
          </p:cNvPicPr>
          <p:nvPr>
            <p:ph idx="1"/>
          </p:nvPr>
        </p:nvPicPr>
        <p:blipFill>
          <a:blip r:embed="rId2" cstate="print"/>
          <a:stretch>
            <a:fillRect/>
          </a:stretch>
        </p:blipFill>
        <p:spPr>
          <a:xfrm>
            <a:off x="3786182" y="3571876"/>
            <a:ext cx="2417298" cy="2300270"/>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79C9956-EE68-44A0-A03B-78C6AB727BA9}"/>
              </a:ext>
            </a:extLst>
          </p:cNvPr>
          <p:cNvSpPr>
            <a:spLocks noGrp="1"/>
          </p:cNvSpPr>
          <p:nvPr>
            <p:ph type="ctrTitle"/>
          </p:nvPr>
        </p:nvSpPr>
        <p:spPr>
          <a:xfrm>
            <a:off x="3347864" y="359898"/>
            <a:ext cx="5491336" cy="548822"/>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21 декабря</a:t>
            </a:r>
            <a:endParaRPr lang="ru-RU" dirty="0"/>
          </a:p>
        </p:txBody>
      </p:sp>
      <p:sp>
        <p:nvSpPr>
          <p:cNvPr id="3" name="Подзаголовок 2">
            <a:extLst>
              <a:ext uri="{FF2B5EF4-FFF2-40B4-BE49-F238E27FC236}">
                <a16:creationId xmlns="" xmlns:a16="http://schemas.microsoft.com/office/drawing/2014/main" id="{797F7566-1FCF-4D2B-843E-D90B3B7BDF22}"/>
              </a:ext>
            </a:extLst>
          </p:cNvPr>
          <p:cNvSpPr>
            <a:spLocks noGrp="1"/>
          </p:cNvSpPr>
          <p:nvPr>
            <p:ph type="subTitle" idx="1"/>
          </p:nvPr>
        </p:nvSpPr>
        <p:spPr>
          <a:xfrm>
            <a:off x="1432560" y="908720"/>
            <a:ext cx="7406640" cy="5589382"/>
          </a:xfrm>
        </p:spPr>
        <p:txBody>
          <a:bodyPr/>
          <a:lstStyle/>
          <a:p>
            <a:pPr marL="365760" lvl="0" indent="-283464">
              <a:buClr>
                <a:srgbClr val="3891A7"/>
              </a:buClr>
              <a:buFont typeface="Wingdings 2"/>
              <a:buChar char=""/>
            </a:pPr>
            <a:r>
              <a:rPr lang="ru-RU" sz="2800" dirty="0">
                <a:solidFill>
                  <a:srgbClr val="000000"/>
                </a:solidFill>
                <a:latin typeface="Times New Roman" panose="02020603050405020304" pitchFamily="18" charset="0"/>
              </a:rPr>
              <a:t>Волховский фронт (Мерецков, Кирилл Афанасьевич). 4-я армия (П. А. Иванов) освободила город Будогощь. Северная оперативная группа армии соединилась с войсками 54-й армии в 20 км юго-восточнее города Волхова.</a:t>
            </a:r>
          </a:p>
          <a:p>
            <a:pPr marL="365760" lvl="0" indent="-283464">
              <a:buClr>
                <a:srgbClr val="3891A7"/>
              </a:buClr>
              <a:buFont typeface="Wingdings 2"/>
              <a:buChar char=""/>
            </a:pPr>
            <a:r>
              <a:rPr lang="ru-RU" sz="2800" dirty="0">
                <a:solidFill>
                  <a:srgbClr val="000000"/>
                </a:solidFill>
                <a:latin typeface="Times New Roman" panose="02020603050405020304" pitchFamily="18" charset="0"/>
              </a:rPr>
              <a:t>С 21 декабря линкор „Парижская Коммуна“, крейсер „Красный Крым“, лидер „Харьков“, эсминец „Бодрый“ и другие корабли систематически поддерживали сухопутные части огнём своей артиллерии</a:t>
            </a:r>
            <a:r>
              <a:rPr lang="en-US" sz="2800" dirty="0">
                <a:solidFill>
                  <a:srgbClr val="000000"/>
                </a:solidFill>
                <a:latin typeface="Times New Roman" panose="02020603050405020304" pitchFamily="18" charset="0"/>
              </a:rPr>
              <a:t>.</a:t>
            </a:r>
            <a:endParaRPr lang="ru-RU" sz="2800" dirty="0">
              <a:solidFill>
                <a:srgbClr val="000000"/>
              </a:solidFill>
              <a:latin typeface="Times New Roman" panose="02020603050405020304" pitchFamily="18" charset="0"/>
            </a:endParaRPr>
          </a:p>
          <a:p>
            <a:endParaRPr lang="ru-RU" dirty="0"/>
          </a:p>
        </p:txBody>
      </p:sp>
    </p:spTree>
    <p:extLst>
      <p:ext uri="{BB962C8B-B14F-4D97-AF65-F5344CB8AC3E}">
        <p14:creationId xmlns="" xmlns:p14="http://schemas.microsoft.com/office/powerpoint/2010/main" val="857580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87730C3-D0CE-400B-AE1D-8F6EA97C7F4B}"/>
              </a:ext>
            </a:extLst>
          </p:cNvPr>
          <p:cNvSpPr>
            <a:spLocks noGrp="1"/>
          </p:cNvSpPr>
          <p:nvPr>
            <p:ph type="ctrTitle"/>
          </p:nvPr>
        </p:nvSpPr>
        <p:spPr>
          <a:xfrm>
            <a:off x="3203848" y="359898"/>
            <a:ext cx="5635352" cy="548822"/>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22 декабря</a:t>
            </a:r>
            <a:endParaRPr lang="ru-RU" dirty="0"/>
          </a:p>
        </p:txBody>
      </p:sp>
      <p:sp>
        <p:nvSpPr>
          <p:cNvPr id="3" name="Подзаголовок 2">
            <a:extLst>
              <a:ext uri="{FF2B5EF4-FFF2-40B4-BE49-F238E27FC236}">
                <a16:creationId xmlns="" xmlns:a16="http://schemas.microsoft.com/office/drawing/2014/main" id="{6AA7DF5A-D90A-4258-A589-1591B62B7834}"/>
              </a:ext>
            </a:extLst>
          </p:cNvPr>
          <p:cNvSpPr>
            <a:spLocks noGrp="1"/>
          </p:cNvSpPr>
          <p:nvPr>
            <p:ph type="subTitle" idx="1"/>
          </p:nvPr>
        </p:nvSpPr>
        <p:spPr>
          <a:xfrm>
            <a:off x="1432560" y="908720"/>
            <a:ext cx="7406640" cy="1944216"/>
          </a:xfrm>
        </p:spPr>
        <p:txBody>
          <a:bodyPr/>
          <a:lstStyle/>
          <a:p>
            <a:pPr marL="365760" lvl="0" indent="-283464">
              <a:buClr>
                <a:srgbClr val="3891A7"/>
              </a:buClr>
              <a:buFont typeface="Wingdings 2"/>
              <a:buChar char=""/>
            </a:pPr>
            <a:r>
              <a:rPr lang="ru-RU" sz="2400" dirty="0">
                <a:solidFill>
                  <a:srgbClr val="000000"/>
                </a:solidFill>
                <a:latin typeface="Times New Roman" panose="02020603050405020304" pitchFamily="18" charset="0"/>
              </a:rPr>
              <a:t>1-й гвардейский кавалерийский корпус (Белов, Павел Алексеевич) к исходу 22 декабря совместно с 217-й стрелковой дивизией 50-й армии (Болдин, Иван Васильевич), освободил от немецко-фашистских захватчиков город Одоев.</a:t>
            </a:r>
            <a:endParaRPr lang="ru-RU" sz="2400" dirty="0">
              <a:solidFill>
                <a:prstClr val="black"/>
              </a:solidFill>
            </a:endParaRPr>
          </a:p>
          <a:p>
            <a:endParaRPr lang="ru-RU" dirty="0"/>
          </a:p>
        </p:txBody>
      </p:sp>
      <p:pic>
        <p:nvPicPr>
          <p:cNvPr id="8194" name="Picture 2">
            <a:extLst>
              <a:ext uri="{FF2B5EF4-FFF2-40B4-BE49-F238E27FC236}">
                <a16:creationId xmlns="" xmlns:a16="http://schemas.microsoft.com/office/drawing/2014/main" id="{8C457E45-4C4B-4681-AAA2-6C417F343F0A}"/>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04601" y="2852936"/>
            <a:ext cx="5796136" cy="386409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035707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FC47C19-F575-43EF-B67D-DC517885F4C9}"/>
              </a:ext>
            </a:extLst>
          </p:cNvPr>
          <p:cNvSpPr>
            <a:spLocks noGrp="1"/>
          </p:cNvSpPr>
          <p:nvPr>
            <p:ph type="ctrTitle"/>
          </p:nvPr>
        </p:nvSpPr>
        <p:spPr>
          <a:xfrm>
            <a:off x="3347864" y="359898"/>
            <a:ext cx="5491336" cy="620830"/>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24 декабря</a:t>
            </a:r>
            <a:endParaRPr lang="ru-RU" dirty="0"/>
          </a:p>
        </p:txBody>
      </p:sp>
      <p:sp>
        <p:nvSpPr>
          <p:cNvPr id="3" name="Подзаголовок 2">
            <a:extLst>
              <a:ext uri="{FF2B5EF4-FFF2-40B4-BE49-F238E27FC236}">
                <a16:creationId xmlns="" xmlns:a16="http://schemas.microsoft.com/office/drawing/2014/main" id="{A4A96AE0-9A63-4B7B-B305-6A184618F059}"/>
              </a:ext>
            </a:extLst>
          </p:cNvPr>
          <p:cNvSpPr>
            <a:spLocks noGrp="1"/>
          </p:cNvSpPr>
          <p:nvPr>
            <p:ph type="subTitle" idx="1"/>
          </p:nvPr>
        </p:nvSpPr>
        <p:spPr>
          <a:xfrm>
            <a:off x="1432560" y="1124744"/>
            <a:ext cx="7406640" cy="5544616"/>
          </a:xfrm>
        </p:spPr>
        <p:txBody>
          <a:bodyPr/>
          <a:lstStyle/>
          <a:p>
            <a:pPr marL="365760" lvl="0" indent="-283464">
              <a:buClr>
                <a:srgbClr val="3891A7"/>
              </a:buClr>
              <a:buFont typeface="Wingdings 2"/>
              <a:buChar char=""/>
            </a:pPr>
            <a:r>
              <a:rPr lang="ru-RU" sz="2000" dirty="0">
                <a:solidFill>
                  <a:srgbClr val="000000"/>
                </a:solidFill>
                <a:latin typeface="Times New Roman" panose="02020603050405020304" pitchFamily="18" charset="0"/>
              </a:rPr>
              <a:t>Западный фронт (Жуков, Георгий Константинович). 33-я армия (Ефремов, Михаил Григорьевич) и 43-я армия (Голубев, Константин Дмитриевич) после перегруппировки и пополнения материальными средствами в ночь на 24 декабря возобновили наступление на </a:t>
            </a:r>
            <a:r>
              <a:rPr lang="ru-RU" sz="2000" dirty="0" err="1">
                <a:solidFill>
                  <a:srgbClr val="000000"/>
                </a:solidFill>
                <a:latin typeface="Times New Roman" panose="02020603050405020304" pitchFamily="18" charset="0"/>
              </a:rPr>
              <a:t>нарофоминском</a:t>
            </a:r>
            <a:r>
              <a:rPr lang="ru-RU" sz="2000" dirty="0">
                <a:solidFill>
                  <a:srgbClr val="000000"/>
                </a:solidFill>
                <a:latin typeface="Times New Roman" panose="02020603050405020304" pitchFamily="18" charset="0"/>
              </a:rPr>
              <a:t>, </a:t>
            </a:r>
            <a:r>
              <a:rPr lang="ru-RU" sz="2000" dirty="0" err="1">
                <a:solidFill>
                  <a:srgbClr val="000000"/>
                </a:solidFill>
                <a:latin typeface="Times New Roman" panose="02020603050405020304" pitchFamily="18" charset="0"/>
              </a:rPr>
              <a:t>боровском</a:t>
            </a:r>
            <a:r>
              <a:rPr lang="ru-RU" sz="2000" dirty="0">
                <a:solidFill>
                  <a:srgbClr val="000000"/>
                </a:solidFill>
                <a:latin typeface="Times New Roman" panose="02020603050405020304" pitchFamily="18" charset="0"/>
              </a:rPr>
              <a:t> и </a:t>
            </a:r>
            <a:r>
              <a:rPr lang="ru-RU" sz="2000" dirty="0" err="1">
                <a:solidFill>
                  <a:srgbClr val="000000"/>
                </a:solidFill>
                <a:latin typeface="Times New Roman" panose="02020603050405020304" pitchFamily="18" charset="0"/>
              </a:rPr>
              <a:t>малоярославском</a:t>
            </a:r>
            <a:r>
              <a:rPr lang="ru-RU" sz="2000" dirty="0">
                <a:solidFill>
                  <a:srgbClr val="000000"/>
                </a:solidFill>
                <a:latin typeface="Times New Roman" panose="02020603050405020304" pitchFamily="18" charset="0"/>
              </a:rPr>
              <a:t> направлениях . 1-й гвардейский кавалерийский корпус (Белов, Павел Алексеевич) вышел к Оке южнее </a:t>
            </a:r>
            <a:r>
              <a:rPr lang="ru-RU" sz="2000" dirty="0" err="1">
                <a:solidFill>
                  <a:srgbClr val="000000"/>
                </a:solidFill>
                <a:latin typeface="Times New Roman" panose="02020603050405020304" pitchFamily="18" charset="0"/>
              </a:rPr>
              <a:t>Лихвина</a:t>
            </a:r>
            <a:r>
              <a:rPr lang="ru-RU" sz="2000" dirty="0">
                <a:solidFill>
                  <a:srgbClr val="000000"/>
                </a:solidFill>
                <a:latin typeface="Times New Roman" panose="02020603050405020304" pitchFamily="18" charset="0"/>
              </a:rPr>
              <a:t>.</a:t>
            </a:r>
          </a:p>
          <a:p>
            <a:pPr marL="365760" lvl="0" indent="-283464">
              <a:buClr>
                <a:srgbClr val="3891A7"/>
              </a:buClr>
              <a:buFont typeface="Wingdings 2"/>
              <a:buChar char=""/>
            </a:pPr>
            <a:r>
              <a:rPr lang="ru-RU" sz="2000" dirty="0">
                <a:solidFill>
                  <a:srgbClr val="000000"/>
                </a:solidFill>
                <a:latin typeface="Times New Roman" panose="02020603050405020304" pitchFamily="18" charset="0"/>
              </a:rPr>
              <a:t>Брянский фронт (Черевиченко, Яков Тимофеевич). Главнокомандование Юго-Западного направления отдало приказ о сформировании фронта.</a:t>
            </a:r>
          </a:p>
          <a:p>
            <a:pPr marL="365760" lvl="0" indent="-283464">
              <a:buClr>
                <a:srgbClr val="3891A7"/>
              </a:buClr>
              <a:buFont typeface="Wingdings 2"/>
              <a:buChar char=""/>
            </a:pPr>
            <a:r>
              <a:rPr lang="ru-RU" sz="2000" dirty="0">
                <a:solidFill>
                  <a:srgbClr val="000000"/>
                </a:solidFill>
                <a:latin typeface="Times New Roman" panose="02020603050405020304" pitchFamily="18" charset="0"/>
              </a:rPr>
              <a:t>Севастополь. На транспортах и боевых кораблях из Поти и Туапсе прибыли 345-я стрелковая дивизия (10 тыс. солдат) и 81-й танковый батальон (26 танков).</a:t>
            </a:r>
            <a:endParaRPr lang="ru-RU" sz="2000" dirty="0">
              <a:solidFill>
                <a:prstClr val="black"/>
              </a:solidFill>
              <a:latin typeface="Times New Roman" pitchFamily="18" charset="0"/>
              <a:cs typeface="Times New Roman" pitchFamily="18" charset="0"/>
            </a:endParaRPr>
          </a:p>
          <a:p>
            <a:endParaRPr lang="ru-RU" dirty="0"/>
          </a:p>
        </p:txBody>
      </p:sp>
    </p:spTree>
    <p:extLst>
      <p:ext uri="{BB962C8B-B14F-4D97-AF65-F5344CB8AC3E}">
        <p14:creationId xmlns="" xmlns:p14="http://schemas.microsoft.com/office/powerpoint/2010/main" val="5201479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6537F93-329F-4A11-BA20-B3570BF30561}"/>
              </a:ext>
            </a:extLst>
          </p:cNvPr>
          <p:cNvSpPr>
            <a:spLocks noGrp="1"/>
          </p:cNvSpPr>
          <p:nvPr>
            <p:ph type="ctrTitle"/>
          </p:nvPr>
        </p:nvSpPr>
        <p:spPr>
          <a:xfrm>
            <a:off x="3275856" y="359898"/>
            <a:ext cx="5563344" cy="620830"/>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25 декабря</a:t>
            </a:r>
            <a:endParaRPr lang="ru-RU" dirty="0"/>
          </a:p>
        </p:txBody>
      </p:sp>
      <p:sp>
        <p:nvSpPr>
          <p:cNvPr id="3" name="Подзаголовок 2">
            <a:extLst>
              <a:ext uri="{FF2B5EF4-FFF2-40B4-BE49-F238E27FC236}">
                <a16:creationId xmlns="" xmlns:a16="http://schemas.microsoft.com/office/drawing/2014/main" id="{A13E76E8-68B1-48AC-891D-F5F1B4641E97}"/>
              </a:ext>
            </a:extLst>
          </p:cNvPr>
          <p:cNvSpPr>
            <a:spLocks noGrp="1"/>
          </p:cNvSpPr>
          <p:nvPr>
            <p:ph type="subTitle" idx="1"/>
          </p:nvPr>
        </p:nvSpPr>
        <p:spPr>
          <a:xfrm>
            <a:off x="1432560" y="1124744"/>
            <a:ext cx="7406640" cy="5544616"/>
          </a:xfrm>
        </p:spPr>
        <p:txBody>
          <a:bodyPr/>
          <a:lstStyle/>
          <a:p>
            <a:pPr marL="365760" lvl="0" indent="-283464">
              <a:buClr>
                <a:srgbClr val="3891A7"/>
              </a:buClr>
              <a:buFont typeface="Wingdings 2"/>
              <a:buChar char=""/>
            </a:pPr>
            <a:r>
              <a:rPr lang="ru-RU" sz="2000" dirty="0">
                <a:solidFill>
                  <a:srgbClr val="000000"/>
                </a:solidFill>
                <a:latin typeface="Times New Roman" panose="02020603050405020304" pitchFamily="18" charset="0"/>
              </a:rPr>
              <a:t>Волховский фронт (Мерецков, Кирилл Афанасьевич) 52-я армия (Клыков, Николай Кузьмич) захватила плацдарм северо-восточнее города Чудово.</a:t>
            </a:r>
          </a:p>
          <a:p>
            <a:pPr marL="365760" lvl="0" indent="-283464">
              <a:buClr>
                <a:srgbClr val="3891A7"/>
              </a:buClr>
              <a:buFont typeface="Wingdings 2"/>
              <a:buChar char=""/>
            </a:pPr>
            <a:r>
              <a:rPr lang="ru-RU" sz="2000" dirty="0">
                <a:solidFill>
                  <a:srgbClr val="000000"/>
                </a:solidFill>
                <a:latin typeface="Times New Roman" panose="02020603050405020304" pitchFamily="18" charset="0"/>
              </a:rPr>
              <a:t>Юго-западный фронт. В ходе Курско-</a:t>
            </a:r>
            <a:r>
              <a:rPr lang="ru-RU" sz="2000" dirty="0" err="1">
                <a:solidFill>
                  <a:srgbClr val="000000"/>
                </a:solidFill>
                <a:latin typeface="Times New Roman" panose="02020603050405020304" pitchFamily="18" charset="0"/>
              </a:rPr>
              <a:t>Обоянской</a:t>
            </a:r>
            <a:r>
              <a:rPr lang="ru-RU" sz="2000" dirty="0">
                <a:solidFill>
                  <a:srgbClr val="000000"/>
                </a:solidFill>
                <a:latin typeface="Times New Roman" panose="02020603050405020304" pitchFamily="18" charset="0"/>
              </a:rPr>
              <a:t> операции войска 40-й армии освободили важный укреплённый пункт и районный центр Курской области посёлок Тим.</a:t>
            </a:r>
          </a:p>
          <a:p>
            <a:pPr marL="365760" lvl="0" indent="-283464">
              <a:buClr>
                <a:srgbClr val="3891A7"/>
              </a:buClr>
              <a:buFont typeface="Wingdings 2"/>
              <a:buChar char=""/>
            </a:pPr>
            <a:r>
              <a:rPr lang="ru-RU" sz="2000" dirty="0">
                <a:solidFill>
                  <a:srgbClr val="000000"/>
                </a:solidFill>
                <a:latin typeface="Times New Roman" panose="02020603050405020304" pitchFamily="18" charset="0"/>
              </a:rPr>
              <a:t>50-я армия (Болдин, Иван Васильевич) вела боевые действия юго-восточнее и восточнее Калуги, стремясь охватить её с северо-востока. 25 декабря передовые части подошли к Калуге и завязали бои на её окраинах. В ходе боёв была установлена связь с подвижной группой армии, которая сражалась в городе в окружении. Наступавшая на левом фланге 217-я стрелковая дивизия к исходу 25 декабря очистила от вражеских войск Перемышль, а 413-я дивизия окружила гитлеровцев в </a:t>
            </a:r>
            <a:r>
              <a:rPr lang="ru-RU" sz="2000" dirty="0" err="1">
                <a:solidFill>
                  <a:srgbClr val="000000"/>
                </a:solidFill>
                <a:latin typeface="Times New Roman" panose="02020603050405020304" pitchFamily="18" charset="0"/>
              </a:rPr>
              <a:t>Лихвине</a:t>
            </a:r>
            <a:r>
              <a:rPr lang="ru-RU" sz="2000" dirty="0">
                <a:solidFill>
                  <a:srgbClr val="000000"/>
                </a:solidFill>
                <a:latin typeface="Times New Roman" panose="02020603050405020304" pitchFamily="18" charset="0"/>
              </a:rPr>
              <a:t>.</a:t>
            </a:r>
            <a:endParaRPr lang="ru-RU" sz="2000" dirty="0">
              <a:solidFill>
                <a:prstClr val="black"/>
              </a:solidFill>
              <a:latin typeface="Times New Roman" pitchFamily="18" charset="0"/>
              <a:cs typeface="Times New Roman" pitchFamily="18" charset="0"/>
            </a:endParaRPr>
          </a:p>
          <a:p>
            <a:endParaRPr lang="ru-RU" dirty="0"/>
          </a:p>
        </p:txBody>
      </p:sp>
    </p:spTree>
    <p:extLst>
      <p:ext uri="{BB962C8B-B14F-4D97-AF65-F5344CB8AC3E}">
        <p14:creationId xmlns="" xmlns:p14="http://schemas.microsoft.com/office/powerpoint/2010/main" val="910773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1E7DDEE-6E85-41F7-8097-4B03221F6B05}"/>
              </a:ext>
            </a:extLst>
          </p:cNvPr>
          <p:cNvSpPr>
            <a:spLocks noGrp="1"/>
          </p:cNvSpPr>
          <p:nvPr>
            <p:ph type="ctrTitle"/>
          </p:nvPr>
        </p:nvSpPr>
        <p:spPr>
          <a:xfrm>
            <a:off x="3419872" y="359898"/>
            <a:ext cx="5419328" cy="620830"/>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26 декабря</a:t>
            </a:r>
            <a:endParaRPr lang="ru-RU" dirty="0"/>
          </a:p>
        </p:txBody>
      </p:sp>
      <p:sp>
        <p:nvSpPr>
          <p:cNvPr id="3" name="Подзаголовок 2">
            <a:extLst>
              <a:ext uri="{FF2B5EF4-FFF2-40B4-BE49-F238E27FC236}">
                <a16:creationId xmlns="" xmlns:a16="http://schemas.microsoft.com/office/drawing/2014/main" id="{78DF22B5-EE37-477D-91E4-57B126C82201}"/>
              </a:ext>
            </a:extLst>
          </p:cNvPr>
          <p:cNvSpPr>
            <a:spLocks noGrp="1"/>
          </p:cNvSpPr>
          <p:nvPr>
            <p:ph type="subTitle" idx="1"/>
          </p:nvPr>
        </p:nvSpPr>
        <p:spPr>
          <a:xfrm>
            <a:off x="1432560" y="1196752"/>
            <a:ext cx="7406640" cy="5472608"/>
          </a:xfrm>
        </p:spPr>
        <p:txBody>
          <a:bodyPr/>
          <a:lstStyle/>
          <a:p>
            <a:pPr marL="365760" lvl="0" indent="-283464">
              <a:buClr>
                <a:srgbClr val="3891A7"/>
              </a:buClr>
              <a:buFont typeface="Wingdings 2"/>
              <a:buChar char=""/>
            </a:pPr>
            <a:r>
              <a:rPr lang="ru-RU" sz="2000" dirty="0">
                <a:solidFill>
                  <a:srgbClr val="000000"/>
                </a:solidFill>
                <a:latin typeface="Times New Roman" panose="02020603050405020304" pitchFamily="18" charset="0"/>
              </a:rPr>
              <a:t>Москва. Президиум Верховного Совета СССР принял Указ «Об ответственности рабочих и служащих предприятий военной промышленности за самовольный уход с предприятий». Все рабочие и служащие предприятий военной промышленности, а также предприятий других отраслей, обслуживающих военную промышленность по принципу кооперации, считались на период войны мобилизованными и закреплялись за теми предприятиями, на которых они работали; самовольный уход рассматривался как дезертирство; виновные в самовольном уходе карались по приговору военных трибуналов тюремным заключением на срок от 5 до 8 лет</a:t>
            </a:r>
            <a:r>
              <a:rPr lang="en-US" sz="2000" dirty="0">
                <a:solidFill>
                  <a:srgbClr val="000000"/>
                </a:solidFill>
                <a:latin typeface="Times New Roman" panose="02020603050405020304" pitchFamily="18" charset="0"/>
              </a:rPr>
              <a:t>.</a:t>
            </a:r>
            <a:endParaRPr lang="ru-RU" sz="2000" dirty="0">
              <a:solidFill>
                <a:srgbClr val="000000"/>
              </a:solidFill>
              <a:latin typeface="Times New Roman" panose="02020603050405020304" pitchFamily="18" charset="0"/>
            </a:endParaRPr>
          </a:p>
          <a:p>
            <a:pPr marL="365760" lvl="0" indent="-283464">
              <a:buClr>
                <a:srgbClr val="3891A7"/>
              </a:buClr>
              <a:buFont typeface="Wingdings 2"/>
              <a:buChar char=""/>
            </a:pPr>
            <a:r>
              <a:rPr lang="ru-RU" sz="2000" dirty="0">
                <a:solidFill>
                  <a:srgbClr val="000000"/>
                </a:solidFill>
                <a:latin typeface="Times New Roman" panose="02020603050405020304" pitchFamily="18" charset="0"/>
              </a:rPr>
              <a:t>Крым. Началась </a:t>
            </a:r>
            <a:r>
              <a:rPr lang="ru-RU" sz="2000" dirty="0" err="1">
                <a:solidFill>
                  <a:srgbClr val="000000"/>
                </a:solidFill>
                <a:latin typeface="Times New Roman" panose="02020603050405020304" pitchFamily="18" charset="0"/>
              </a:rPr>
              <a:t>Керченско</a:t>
            </a:r>
            <a:r>
              <a:rPr lang="ru-RU" sz="2000" dirty="0">
                <a:solidFill>
                  <a:srgbClr val="000000"/>
                </a:solidFill>
                <a:latin typeface="Times New Roman" panose="02020603050405020304" pitchFamily="18" charset="0"/>
              </a:rPr>
              <a:t>-Феодосийская десантная операция войск Закавказского фронта (44-я и 51-я армии, фронт, авиация), сил Черноморского флота и Азовской военной флотилии</a:t>
            </a:r>
            <a:r>
              <a:rPr lang="en-US" sz="2000" dirty="0">
                <a:solidFill>
                  <a:srgbClr val="000000"/>
                </a:solidFill>
                <a:latin typeface="Times New Roman" panose="02020603050405020304" pitchFamily="18" charset="0"/>
              </a:rPr>
              <a:t>.</a:t>
            </a:r>
            <a:endParaRPr lang="ru-RU" sz="2000" dirty="0">
              <a:solidFill>
                <a:prstClr val="black"/>
              </a:solidFill>
              <a:latin typeface="Times New Roman" pitchFamily="18" charset="0"/>
              <a:cs typeface="Times New Roman" pitchFamily="18" charset="0"/>
            </a:endParaRPr>
          </a:p>
          <a:p>
            <a:endParaRPr lang="ru-RU" dirty="0"/>
          </a:p>
        </p:txBody>
      </p:sp>
    </p:spTree>
    <p:extLst>
      <p:ext uri="{BB962C8B-B14F-4D97-AF65-F5344CB8AC3E}">
        <p14:creationId xmlns="" xmlns:p14="http://schemas.microsoft.com/office/powerpoint/2010/main" val="236751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BE5D288-E02F-4091-A23B-66734BE3CA3F}"/>
              </a:ext>
            </a:extLst>
          </p:cNvPr>
          <p:cNvSpPr>
            <a:spLocks noGrp="1"/>
          </p:cNvSpPr>
          <p:nvPr>
            <p:ph type="ctrTitle"/>
          </p:nvPr>
        </p:nvSpPr>
        <p:spPr>
          <a:xfrm>
            <a:off x="3347864" y="359898"/>
            <a:ext cx="5491336" cy="620830"/>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27 декабря</a:t>
            </a:r>
            <a:endParaRPr lang="ru-RU" dirty="0"/>
          </a:p>
        </p:txBody>
      </p:sp>
      <p:sp>
        <p:nvSpPr>
          <p:cNvPr id="3" name="Подзаголовок 2">
            <a:extLst>
              <a:ext uri="{FF2B5EF4-FFF2-40B4-BE49-F238E27FC236}">
                <a16:creationId xmlns="" xmlns:a16="http://schemas.microsoft.com/office/drawing/2014/main" id="{8140BE14-77DD-4747-98B2-18EED621AB90}"/>
              </a:ext>
            </a:extLst>
          </p:cNvPr>
          <p:cNvSpPr>
            <a:spLocks noGrp="1"/>
          </p:cNvSpPr>
          <p:nvPr>
            <p:ph type="subTitle" idx="1"/>
          </p:nvPr>
        </p:nvSpPr>
        <p:spPr>
          <a:xfrm>
            <a:off x="2000232" y="1071546"/>
            <a:ext cx="7406640" cy="2232248"/>
          </a:xfrm>
        </p:spPr>
        <p:txBody>
          <a:bodyPr>
            <a:normAutofit/>
          </a:bodyPr>
          <a:lstStyle/>
          <a:p>
            <a:pPr marL="365760" lvl="0" indent="-283464">
              <a:lnSpc>
                <a:spcPts val="1800"/>
              </a:lnSpc>
              <a:spcBef>
                <a:spcPts val="480"/>
              </a:spcBef>
              <a:spcAft>
                <a:spcPts val="600"/>
              </a:spcAft>
              <a:buClr>
                <a:srgbClr val="3891A7"/>
              </a:buClr>
              <a:buFont typeface="Wingdings 2"/>
              <a:buChar char=""/>
            </a:pPr>
            <a:r>
              <a:rPr lang="ru-RU" sz="1800" dirty="0">
                <a:solidFill>
                  <a:schemeClr val="tx1"/>
                </a:solidFill>
                <a:latin typeface="Times New Roman" panose="02020603050405020304" pitchFamily="18" charset="0"/>
                <a:ea typeface="Times New Roman" panose="02020603050405020304" pitchFamily="18" charset="0"/>
              </a:rPr>
              <a:t>Западный фронт (Жуков, Георгий </a:t>
            </a:r>
            <a:r>
              <a:rPr lang="ru-RU" sz="1800" dirty="0" smtClean="0">
                <a:solidFill>
                  <a:schemeClr val="tx1"/>
                </a:solidFill>
                <a:latin typeface="Times New Roman" panose="02020603050405020304" pitchFamily="18" charset="0"/>
                <a:ea typeface="Times New Roman" panose="02020603050405020304" pitchFamily="18" charset="0"/>
              </a:rPr>
              <a:t>Константинович</a:t>
            </a:r>
            <a:r>
              <a:rPr lang="en-US" sz="1800" dirty="0" smtClean="0">
                <a:solidFill>
                  <a:schemeClr val="tx1"/>
                </a:solidFill>
                <a:latin typeface="Times New Roman" panose="02020603050405020304" pitchFamily="18" charset="0"/>
                <a:ea typeface="Times New Roman" panose="02020603050405020304" pitchFamily="18" charset="0"/>
              </a:rPr>
              <a:t>)</a:t>
            </a:r>
            <a:r>
              <a:rPr lang="ru-RU" sz="1800" dirty="0">
                <a:solidFill>
                  <a:schemeClr val="tx1"/>
                </a:solidFill>
                <a:latin typeface="Times New Roman" panose="02020603050405020304" pitchFamily="18" charset="0"/>
                <a:ea typeface="Times New Roman" panose="02020603050405020304" pitchFamily="18" charset="0"/>
              </a:rPr>
              <a:t> 10-я армия (Голиков, Филипп Иванович), прорвавшаяся на участке между северным флангом 2-й немецкой армии и южным флангом 4-й немецкой армии, на рассвете подошла к </a:t>
            </a:r>
            <a:r>
              <a:rPr lang="ru-RU" sz="1800" dirty="0" err="1">
                <a:solidFill>
                  <a:schemeClr val="tx1"/>
                </a:solidFill>
                <a:latin typeface="Times New Roman" panose="02020603050405020304" pitchFamily="18" charset="0"/>
                <a:ea typeface="Times New Roman" panose="02020603050405020304" pitchFamily="18" charset="0"/>
              </a:rPr>
              <a:t>Белёву</a:t>
            </a:r>
            <a:r>
              <a:rPr lang="ru-RU" sz="1800" dirty="0">
                <a:solidFill>
                  <a:schemeClr val="tx1"/>
                </a:solidFill>
                <a:latin typeface="Times New Roman" panose="02020603050405020304" pitchFamily="18" charset="0"/>
                <a:ea typeface="Times New Roman" panose="02020603050405020304" pitchFamily="18" charset="0"/>
              </a:rPr>
              <a:t> и с утра завязала бои за город.</a:t>
            </a:r>
          </a:p>
          <a:p>
            <a:pPr marL="365760" lvl="0" indent="-283464">
              <a:buClr>
                <a:srgbClr val="3891A7"/>
              </a:buClr>
              <a:buFont typeface="Wingdings 2"/>
              <a:buChar char=""/>
            </a:pPr>
            <a:r>
              <a:rPr lang="ru-RU" sz="1800" dirty="0">
                <a:solidFill>
                  <a:schemeClr val="tx1"/>
                </a:solidFill>
                <a:latin typeface="Times New Roman" panose="02020603050405020304" pitchFamily="18" charset="0"/>
                <a:ea typeface="Times New Roman" panose="02020603050405020304" pitchFamily="18" charset="0"/>
              </a:rPr>
              <a:t>Керчь. Из-за сильного шторма переброска войск через Керченский пролив фактически не производилась (сила ветра достигала 7—8 баллов). </a:t>
            </a:r>
            <a:endParaRPr lang="ru-RU" sz="1800" dirty="0">
              <a:solidFill>
                <a:schemeClr val="tx1"/>
              </a:solidFill>
              <a:latin typeface="Times New Roman" pitchFamily="18" charset="0"/>
              <a:cs typeface="Times New Roman" pitchFamily="18" charset="0"/>
            </a:endParaRPr>
          </a:p>
          <a:p>
            <a:endParaRPr lang="ru-RU" dirty="0"/>
          </a:p>
        </p:txBody>
      </p:sp>
      <p:pic>
        <p:nvPicPr>
          <p:cNvPr id="9218" name="Picture 2">
            <a:extLst>
              <a:ext uri="{FF2B5EF4-FFF2-40B4-BE49-F238E27FC236}">
                <a16:creationId xmlns="" xmlns:a16="http://schemas.microsoft.com/office/drawing/2014/main" id="{52AA34C9-FA2A-4AED-B68F-67F4C3F9E740}"/>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500430" y="3143248"/>
            <a:ext cx="5252656" cy="34290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206659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B302049-B698-47A1-963D-1D58C257FDF7}"/>
              </a:ext>
            </a:extLst>
          </p:cNvPr>
          <p:cNvSpPr>
            <a:spLocks noGrp="1"/>
          </p:cNvSpPr>
          <p:nvPr>
            <p:ph type="ctrTitle"/>
          </p:nvPr>
        </p:nvSpPr>
        <p:spPr>
          <a:xfrm>
            <a:off x="3347864" y="359898"/>
            <a:ext cx="5491336" cy="620830"/>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28 декабря</a:t>
            </a:r>
            <a:endParaRPr lang="ru-RU" dirty="0"/>
          </a:p>
        </p:txBody>
      </p:sp>
      <p:sp>
        <p:nvSpPr>
          <p:cNvPr id="3" name="Подзаголовок 2">
            <a:extLst>
              <a:ext uri="{FF2B5EF4-FFF2-40B4-BE49-F238E27FC236}">
                <a16:creationId xmlns="" xmlns:a16="http://schemas.microsoft.com/office/drawing/2014/main" id="{7FC7DDA8-18B5-467E-AD5E-E7F15ADFEEF4}"/>
              </a:ext>
            </a:extLst>
          </p:cNvPr>
          <p:cNvSpPr>
            <a:spLocks noGrp="1"/>
          </p:cNvSpPr>
          <p:nvPr>
            <p:ph type="subTitle" idx="1"/>
          </p:nvPr>
        </p:nvSpPr>
        <p:spPr>
          <a:xfrm>
            <a:off x="1432560" y="1196752"/>
            <a:ext cx="7406640" cy="5301350"/>
          </a:xfrm>
        </p:spPr>
        <p:txBody>
          <a:bodyPr>
            <a:normAutofit/>
          </a:bodyPr>
          <a:lstStyle/>
          <a:p>
            <a:pPr marL="365760" lvl="0" indent="-283464">
              <a:lnSpc>
                <a:spcPts val="1800"/>
              </a:lnSpc>
              <a:spcBef>
                <a:spcPts val="480"/>
              </a:spcBef>
              <a:spcAft>
                <a:spcPts val="600"/>
              </a:spcAft>
              <a:buClr>
                <a:srgbClr val="3891A7"/>
              </a:buClr>
              <a:buFont typeface="Wingdings 2"/>
              <a:buChar char=""/>
            </a:pPr>
            <a:r>
              <a:rPr lang="ru-RU" sz="2000" dirty="0">
                <a:solidFill>
                  <a:srgbClr val="000000"/>
                </a:solidFill>
                <a:latin typeface="Times New Roman" panose="02020603050405020304" pitchFamily="18" charset="0"/>
                <a:ea typeface="Times New Roman" panose="02020603050405020304" pitchFamily="18" charset="0"/>
              </a:rPr>
              <a:t>1-й гвардейский кавалерийский корпус (Белов, Павел Алексеевич), развивая наступление на участке между северным флангом 2-й немецкой армии и южным флангом 4-й немецкой армии в северо-западном направлении, 28 декабря освободил г. Козельск.</a:t>
            </a:r>
            <a:endParaRPr lang="ru-RU" sz="2000" dirty="0">
              <a:solidFill>
                <a:prstClr val="black"/>
              </a:solidFill>
              <a:latin typeface="Times New Roman" panose="02020603050405020304" pitchFamily="18" charset="0"/>
              <a:ea typeface="Times New Roman" panose="02020603050405020304" pitchFamily="18" charset="0"/>
            </a:endParaRPr>
          </a:p>
          <a:p>
            <a:pPr marL="365760" lvl="0" indent="-283464">
              <a:lnSpc>
                <a:spcPts val="1800"/>
              </a:lnSpc>
              <a:spcBef>
                <a:spcPts val="480"/>
              </a:spcBef>
              <a:spcAft>
                <a:spcPts val="600"/>
              </a:spcAft>
              <a:buClr>
                <a:srgbClr val="3891A7"/>
              </a:buClr>
              <a:buFont typeface="Wingdings 2"/>
              <a:buChar char=""/>
            </a:pPr>
            <a:r>
              <a:rPr lang="ru-RU" sz="2000" dirty="0">
                <a:solidFill>
                  <a:srgbClr val="000000"/>
                </a:solidFill>
                <a:latin typeface="Times New Roman" panose="02020603050405020304" pitchFamily="18" charset="0"/>
                <a:ea typeface="Times New Roman" panose="02020603050405020304" pitchFamily="18" charset="0"/>
              </a:rPr>
              <a:t>Закавказский фронт (Козлов, Дмитрий Тимофеевич). В середине дня 28 декабря в Новороссийске на боевые корабли Черноморского флота, входившие в состав отряда высадки «А», погрузился первый эшелон десанта 44-й армии. Переход кораблей и транспортов этого отряда прошёл успешно.</a:t>
            </a:r>
            <a:endParaRPr lang="ru-RU" sz="2000" dirty="0">
              <a:solidFill>
                <a:prstClr val="black"/>
              </a:solidFill>
              <a:latin typeface="Times New Roman" panose="02020603050405020304" pitchFamily="18" charset="0"/>
              <a:ea typeface="Times New Roman" panose="02020603050405020304" pitchFamily="18" charset="0"/>
            </a:endParaRPr>
          </a:p>
          <a:p>
            <a:endParaRPr lang="ru-RU" sz="2000" dirty="0"/>
          </a:p>
        </p:txBody>
      </p:sp>
    </p:spTree>
    <p:extLst>
      <p:ext uri="{BB962C8B-B14F-4D97-AF65-F5344CB8AC3E}">
        <p14:creationId xmlns="" xmlns:p14="http://schemas.microsoft.com/office/powerpoint/2010/main" val="15120598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96D3C56-D6C7-4AC2-BDC2-FA9F8E0FF85A}"/>
              </a:ext>
            </a:extLst>
          </p:cNvPr>
          <p:cNvSpPr>
            <a:spLocks noGrp="1"/>
          </p:cNvSpPr>
          <p:nvPr>
            <p:ph type="ctrTitle"/>
          </p:nvPr>
        </p:nvSpPr>
        <p:spPr>
          <a:xfrm>
            <a:off x="3491880" y="359898"/>
            <a:ext cx="5347320" cy="548822"/>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29 декабря</a:t>
            </a:r>
            <a:endParaRPr lang="ru-RU" dirty="0"/>
          </a:p>
        </p:txBody>
      </p:sp>
      <p:sp>
        <p:nvSpPr>
          <p:cNvPr id="3" name="Подзаголовок 2">
            <a:extLst>
              <a:ext uri="{FF2B5EF4-FFF2-40B4-BE49-F238E27FC236}">
                <a16:creationId xmlns="" xmlns:a16="http://schemas.microsoft.com/office/drawing/2014/main" id="{D66AE426-67C3-4668-807C-515C4C34D79E}"/>
              </a:ext>
            </a:extLst>
          </p:cNvPr>
          <p:cNvSpPr>
            <a:spLocks noGrp="1"/>
          </p:cNvSpPr>
          <p:nvPr>
            <p:ph type="subTitle" idx="1"/>
          </p:nvPr>
        </p:nvSpPr>
        <p:spPr>
          <a:xfrm>
            <a:off x="1403648" y="908720"/>
            <a:ext cx="7435552" cy="5760640"/>
          </a:xfrm>
        </p:spPr>
        <p:txBody>
          <a:bodyPr/>
          <a:lstStyle/>
          <a:p>
            <a:pPr marL="365760" lvl="0" indent="-283464">
              <a:lnSpc>
                <a:spcPts val="1800"/>
              </a:lnSpc>
              <a:spcBef>
                <a:spcPts val="480"/>
              </a:spcBef>
              <a:spcAft>
                <a:spcPts val="600"/>
              </a:spcAft>
              <a:buClr>
                <a:srgbClr val="3891A7"/>
              </a:buClr>
              <a:buFont typeface="Wingdings 2"/>
              <a:buChar char=""/>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Москва. Президиум Верховного Совета СССР принял Указ «О военном налоге» (вводился с января 1942 г. и взимался со всех граждан СССР, достигших 18 лет; освобождались от налога военнослужащие и члены их семей, получающие пособие от государства, мужчины 60 лет и старше, женщины 55 лет и старше, а также пенсионеры, не имеющие других источников дохода; взимание военного налога позволило мобилизовать в доходы бюджета за годы войны св. 72,1 млрд руб.).</a:t>
            </a:r>
            <a:endParaRPr lang="ru-RU"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pPr marL="365760" lvl="0" indent="-283464">
              <a:lnSpc>
                <a:spcPts val="1800"/>
              </a:lnSpc>
              <a:spcBef>
                <a:spcPts val="480"/>
              </a:spcBef>
              <a:spcAft>
                <a:spcPts val="600"/>
              </a:spcAft>
              <a:buClr>
                <a:srgbClr val="3891A7"/>
              </a:buClr>
              <a:buFont typeface="Wingdings 2"/>
              <a:buChar char=""/>
            </a:pP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Ночью 29 декабря партизанский отряд </a:t>
            </a:r>
            <a:r>
              <a:rPr lang="ru-RU" sz="20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Сережинского</a:t>
            </a:r>
            <a:r>
              <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района, Калининской области, разгромил вражеский гарнизон в деревне Усадьбе.</a:t>
            </a:r>
            <a:endParaRPr lang="ru-RU" sz="2000" dirty="0">
              <a:solidFill>
                <a:prstClr val="black"/>
              </a:solidFill>
              <a:latin typeface="Times New Roman" panose="02020603050405020304" pitchFamily="18" charset="0"/>
              <a:ea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 xmlns:p14="http://schemas.microsoft.com/office/powerpoint/2010/main" val="1815689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5D05D318-3065-4FA4-A2EB-F29B01C949DE}"/>
              </a:ext>
            </a:extLst>
          </p:cNvPr>
          <p:cNvSpPr>
            <a:spLocks noGrp="1"/>
          </p:cNvSpPr>
          <p:nvPr>
            <p:ph type="ctrTitle"/>
          </p:nvPr>
        </p:nvSpPr>
        <p:spPr>
          <a:xfrm>
            <a:off x="3275856" y="359898"/>
            <a:ext cx="5563344" cy="620830"/>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31 декабря</a:t>
            </a:r>
            <a:endParaRPr lang="ru-RU" dirty="0"/>
          </a:p>
        </p:txBody>
      </p:sp>
      <p:sp>
        <p:nvSpPr>
          <p:cNvPr id="3" name="Подзаголовок 2">
            <a:extLst>
              <a:ext uri="{FF2B5EF4-FFF2-40B4-BE49-F238E27FC236}">
                <a16:creationId xmlns="" xmlns:a16="http://schemas.microsoft.com/office/drawing/2014/main" id="{710B50AC-ABB8-45C2-A318-48ECE4632A08}"/>
              </a:ext>
            </a:extLst>
          </p:cNvPr>
          <p:cNvSpPr>
            <a:spLocks noGrp="1"/>
          </p:cNvSpPr>
          <p:nvPr>
            <p:ph type="subTitle" idx="1"/>
          </p:nvPr>
        </p:nvSpPr>
        <p:spPr>
          <a:xfrm>
            <a:off x="1432560" y="1124744"/>
            <a:ext cx="7406640" cy="5373358"/>
          </a:xfrm>
        </p:spPr>
        <p:txBody>
          <a:bodyPr/>
          <a:lstStyle/>
          <a:p>
            <a:pPr marL="365760" lvl="0" indent="-283464">
              <a:buClr>
                <a:srgbClr val="3891A7"/>
              </a:buClr>
              <a:buFont typeface="Wingdings 2"/>
              <a:buChar char=""/>
            </a:pPr>
            <a:r>
              <a:rPr lang="ru-RU" sz="2000" dirty="0">
                <a:solidFill>
                  <a:prstClr val="black"/>
                </a:solidFill>
                <a:latin typeface="Times New Roman" pitchFamily="18" charset="0"/>
                <a:cs typeface="Times New Roman" pitchFamily="18" charset="0"/>
              </a:rPr>
              <a:t>Куйбышев. Подписано советско-польское соглашение о предоставлении правительством Советского Союза польскому эмигрантскому пр-ву займа в 100 млн руб. для оказания помощи польским гражданам на территории СССР.</a:t>
            </a:r>
          </a:p>
          <a:p>
            <a:pPr marL="365760" lvl="0" indent="-283464">
              <a:buClr>
                <a:srgbClr val="3891A7"/>
              </a:buClr>
              <a:buFont typeface="Wingdings 2"/>
              <a:buChar char=""/>
            </a:pPr>
            <a:r>
              <a:rPr lang="ru-RU" sz="2000" dirty="0">
                <a:solidFill>
                  <a:prstClr val="black"/>
                </a:solidFill>
                <a:latin typeface="Times New Roman" pitchFamily="18" charset="0"/>
                <a:cs typeface="Times New Roman" pitchFamily="18" charset="0"/>
              </a:rPr>
              <a:t>Севастополь. Войска Севастопольского оборонительного района, усиленные Ставкой ВГК двумя стрелковыми дивизиями и одной бригадой, переброшенными по морю, при поддержке кораблей и авиации, отбросили противника от города в районе </a:t>
            </a:r>
            <a:r>
              <a:rPr lang="ru-RU" sz="2000" dirty="0" err="1">
                <a:solidFill>
                  <a:prstClr val="black"/>
                </a:solidFill>
                <a:latin typeface="Times New Roman" pitchFamily="18" charset="0"/>
                <a:cs typeface="Times New Roman" pitchFamily="18" charset="0"/>
              </a:rPr>
              <a:t>Мекензиевых</a:t>
            </a:r>
            <a:r>
              <a:rPr lang="ru-RU" sz="2000" dirty="0">
                <a:solidFill>
                  <a:prstClr val="black"/>
                </a:solidFill>
                <a:latin typeface="Times New Roman" pitchFamily="18" charset="0"/>
                <a:cs typeface="Times New Roman" pitchFamily="18" charset="0"/>
              </a:rPr>
              <a:t> гор.</a:t>
            </a:r>
          </a:p>
          <a:p>
            <a:endParaRPr lang="ru-RU" dirty="0"/>
          </a:p>
        </p:txBody>
      </p:sp>
    </p:spTree>
    <p:extLst>
      <p:ext uri="{BB962C8B-B14F-4D97-AF65-F5344CB8AC3E}">
        <p14:creationId xmlns="" xmlns:p14="http://schemas.microsoft.com/office/powerpoint/2010/main" val="36207681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4546" y="2000240"/>
            <a:ext cx="7498080" cy="1143000"/>
          </a:xfrm>
        </p:spPr>
        <p:txBody>
          <a:bodyPr>
            <a:normAutofit/>
          </a:bodyPr>
          <a:lstStyle/>
          <a:p>
            <a:r>
              <a:rPr lang="ru-RU" sz="5400" dirty="0" smtClean="0">
                <a:latin typeface="Times New Roman" pitchFamily="18" charset="0"/>
                <a:cs typeface="Times New Roman" pitchFamily="18" charset="0"/>
              </a:rPr>
              <a:t>Декабрь 1942 года</a:t>
            </a:r>
            <a:endParaRPr lang="ru-RU" sz="5400" dirty="0">
              <a:latin typeface="Times New Roman" pitchFamily="18" charset="0"/>
              <a:cs typeface="Times New Roman" pitchFamily="18" charset="0"/>
            </a:endParaRPr>
          </a:p>
        </p:txBody>
      </p:sp>
      <p:sp>
        <p:nvSpPr>
          <p:cNvPr id="3" name="Содержимое 2"/>
          <p:cNvSpPr>
            <a:spLocks noGrp="1"/>
          </p:cNvSpPr>
          <p:nvPr>
            <p:ph idx="1"/>
          </p:nvPr>
        </p:nvSpPr>
        <p:spPr/>
        <p:txBody>
          <a:bodyPr/>
          <a:lstStyle/>
          <a:p>
            <a:endParaRPr lang="ru-RU"/>
          </a:p>
        </p:txBody>
      </p:sp>
      <p:pic>
        <p:nvPicPr>
          <p:cNvPr id="4" name="Содержимое 3" descr="red_star_PNG4.png"/>
          <p:cNvPicPr>
            <a:picLocks noChangeAspect="1"/>
          </p:cNvPicPr>
          <p:nvPr/>
        </p:nvPicPr>
        <p:blipFill>
          <a:blip r:embed="rId2" cstate="print"/>
          <a:stretch>
            <a:fillRect/>
          </a:stretch>
        </p:blipFill>
        <p:spPr>
          <a:xfrm>
            <a:off x="3857620" y="3286124"/>
            <a:ext cx="2417298" cy="230027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A6179F1-05B2-4EA9-AA35-BD035B83D76A}"/>
              </a:ext>
            </a:extLst>
          </p:cNvPr>
          <p:cNvSpPr>
            <a:spLocks noGrp="1"/>
          </p:cNvSpPr>
          <p:nvPr>
            <p:ph type="ctrTitle"/>
          </p:nvPr>
        </p:nvSpPr>
        <p:spPr>
          <a:xfrm>
            <a:off x="3491880" y="620688"/>
            <a:ext cx="3744416" cy="720080"/>
          </a:xfrm>
        </p:spPr>
        <p:txBody>
          <a:bodyPr>
            <a:normAutofit fontScale="90000"/>
          </a:bodyPr>
          <a:lstStyle/>
          <a:p>
            <a:r>
              <a:rPr lang="ru-RU" dirty="0">
                <a:latin typeface="Times New Roman" panose="02020603050405020304" pitchFamily="18" charset="0"/>
                <a:cs typeface="Times New Roman" panose="02020603050405020304" pitchFamily="18" charset="0"/>
              </a:rPr>
              <a:t>1 </a:t>
            </a:r>
            <a:r>
              <a:rPr lang="ru-RU" dirty="0" smtClean="0">
                <a:latin typeface="Times New Roman" panose="02020603050405020304" pitchFamily="18" charset="0"/>
                <a:cs typeface="Times New Roman" panose="02020603050405020304" pitchFamily="18" charset="0"/>
              </a:rPr>
              <a:t>декабря</a:t>
            </a:r>
            <a:r>
              <a:rPr lang="en-US" dirty="0" smtClean="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 xmlns:a16="http://schemas.microsoft.com/office/drawing/2014/main" id="{E7A806A8-083E-4F5E-B479-000A4B134E31}"/>
              </a:ext>
            </a:extLst>
          </p:cNvPr>
          <p:cNvSpPr>
            <a:spLocks noGrp="1"/>
          </p:cNvSpPr>
          <p:nvPr>
            <p:ph type="subTitle" idx="1"/>
          </p:nvPr>
        </p:nvSpPr>
        <p:spPr>
          <a:xfrm>
            <a:off x="1432560" y="1556792"/>
            <a:ext cx="7406640" cy="2045872"/>
          </a:xfrm>
        </p:spPr>
        <p:txBody>
          <a:bodyPr/>
          <a:lstStyle/>
          <a:p>
            <a:pPr marL="365760" lvl="0" indent="-283464">
              <a:buClr>
                <a:srgbClr val="3891A7"/>
              </a:buClr>
              <a:buFont typeface="Wingdings 2"/>
              <a:buChar char=""/>
            </a:pPr>
            <a:r>
              <a:rPr lang="ru-RU" sz="1500" dirty="0">
                <a:solidFill>
                  <a:srgbClr val="000000"/>
                </a:solidFill>
                <a:latin typeface="Times New Roman" panose="02020603050405020304" pitchFamily="18" charset="0"/>
              </a:rPr>
              <a:t>Группа армий «Центр». Пробивавшаяся вдоль шоссе от Солнечногорска немецкая 2-я танковая дивизия 4-й танковой армии заняла Красную Поляну. Немецкие войска теперь стояли в 17 километрах от границы Москвы и в 27 километрах от Кремля.</a:t>
            </a:r>
          </a:p>
          <a:p>
            <a:pPr marL="365760" lvl="0" indent="-283464">
              <a:buClr>
                <a:srgbClr val="3891A7"/>
              </a:buClr>
              <a:buFont typeface="Wingdings 2"/>
              <a:buChar char=""/>
            </a:pPr>
            <a:r>
              <a:rPr lang="ru-RU" sz="1500" dirty="0">
                <a:solidFill>
                  <a:srgbClr val="000000"/>
                </a:solidFill>
                <a:latin typeface="Times New Roman" panose="02020603050405020304" pitchFamily="18" charset="0"/>
              </a:rPr>
              <a:t>Жуков, Георгий Константинович : «1 декабря гитлеровские войска неожиданно для нас прорвались в центре фронта, на стыке 5-й и 33-й армий, и двинулись по шоссе на Кубинку. Однако у деревни </a:t>
            </a:r>
            <a:r>
              <a:rPr lang="ru-RU" sz="1500" dirty="0" err="1">
                <a:solidFill>
                  <a:srgbClr val="000000"/>
                </a:solidFill>
                <a:latin typeface="Times New Roman" panose="02020603050405020304" pitchFamily="18" charset="0"/>
              </a:rPr>
              <a:t>Акулово</a:t>
            </a:r>
            <a:r>
              <a:rPr lang="ru-RU" sz="1500" dirty="0">
                <a:solidFill>
                  <a:srgbClr val="000000"/>
                </a:solidFill>
                <a:latin typeface="Times New Roman" panose="02020603050405020304" pitchFamily="18" charset="0"/>
              </a:rPr>
              <a:t> им преградила путь 32-я стрелковая дивизия, которая артиллерийским огнём уничтожила часть танков противника. Немало танков подорвалось и на минных полях.»</a:t>
            </a:r>
            <a:endParaRPr lang="ru-RU" sz="1500" dirty="0">
              <a:solidFill>
                <a:prstClr val="black"/>
              </a:solidFill>
              <a:latin typeface="Times New Roman" pitchFamily="18" charset="0"/>
              <a:cs typeface="Times New Roman" pitchFamily="18" charset="0"/>
            </a:endParaRPr>
          </a:p>
          <a:p>
            <a:endParaRPr lang="ru-RU" dirty="0"/>
          </a:p>
        </p:txBody>
      </p:sp>
      <p:pic>
        <p:nvPicPr>
          <p:cNvPr id="1026" name="Picture 2">
            <a:extLst>
              <a:ext uri="{FF2B5EF4-FFF2-40B4-BE49-F238E27FC236}">
                <a16:creationId xmlns="" xmlns:a16="http://schemas.microsoft.com/office/drawing/2014/main" id="{81E58717-94AB-4949-A4B4-0D40265F92DD}"/>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83768" y="3602664"/>
            <a:ext cx="5832648" cy="303967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774577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159E9CD-F3EF-4015-8BB9-8AB0958E77F5}"/>
              </a:ext>
            </a:extLst>
          </p:cNvPr>
          <p:cNvSpPr>
            <a:spLocks noGrp="1"/>
          </p:cNvSpPr>
          <p:nvPr>
            <p:ph type="ctrTitle"/>
          </p:nvPr>
        </p:nvSpPr>
        <p:spPr>
          <a:xfrm>
            <a:off x="3491880" y="359898"/>
            <a:ext cx="5347320" cy="548822"/>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2 декабря</a:t>
            </a:r>
            <a:endParaRPr lang="ru-RU" dirty="0"/>
          </a:p>
        </p:txBody>
      </p:sp>
      <p:sp>
        <p:nvSpPr>
          <p:cNvPr id="3" name="Подзаголовок 2">
            <a:extLst>
              <a:ext uri="{FF2B5EF4-FFF2-40B4-BE49-F238E27FC236}">
                <a16:creationId xmlns="" xmlns:a16="http://schemas.microsoft.com/office/drawing/2014/main" id="{FBBBF5A7-3312-42DA-B117-B82AD10FD24E}"/>
              </a:ext>
            </a:extLst>
          </p:cNvPr>
          <p:cNvSpPr>
            <a:spLocks noGrp="1"/>
          </p:cNvSpPr>
          <p:nvPr>
            <p:ph type="subTitle" idx="1"/>
          </p:nvPr>
        </p:nvSpPr>
        <p:spPr>
          <a:xfrm>
            <a:off x="1432560" y="908720"/>
            <a:ext cx="7406640" cy="5760640"/>
          </a:xfrm>
        </p:spPr>
        <p:txBody>
          <a:bodyPr/>
          <a:lstStyle/>
          <a:p>
            <a:pPr marL="365760" lvl="0" indent="-283464">
              <a:buClr>
                <a:srgbClr val="3891A7"/>
              </a:buClr>
              <a:buFont typeface="Wingdings 2"/>
              <a:buChar char=""/>
            </a:pPr>
            <a:r>
              <a:rPr lang="ru-RU" sz="1800" dirty="0">
                <a:solidFill>
                  <a:prstClr val="black"/>
                </a:solidFill>
                <a:latin typeface="Times New Roman" panose="02020603050405020304" pitchFamily="18" charset="0"/>
                <a:ea typeface="Times New Roman" panose="02020603050405020304" pitchFamily="18" charset="0"/>
              </a:rPr>
              <a:t>Операция «Марс». 20-я армия (Н. И. Кирюхин) Западного фронта (И. С. Конев) окончательно очистила от противника опорные пункты первой полосы обороны, овладев Холм-</a:t>
            </a:r>
            <a:r>
              <a:rPr lang="ru-RU" sz="1800" dirty="0" err="1">
                <a:solidFill>
                  <a:prstClr val="black"/>
                </a:solidFill>
                <a:latin typeface="Times New Roman" panose="02020603050405020304" pitchFamily="18" charset="0"/>
                <a:ea typeface="Times New Roman" panose="02020603050405020304" pitchFamily="18" charset="0"/>
              </a:rPr>
              <a:t>Березуйском</a:t>
            </a:r>
            <a:r>
              <a:rPr lang="ru-RU" sz="1800" dirty="0">
                <a:solidFill>
                  <a:prstClr val="black"/>
                </a:solidFill>
                <a:latin typeface="Times New Roman" panose="02020603050405020304" pitchFamily="18" charset="0"/>
                <a:ea typeface="Times New Roman" panose="02020603050405020304" pitchFamily="18" charset="0"/>
              </a:rPr>
              <a:t>, </a:t>
            </a:r>
            <a:r>
              <a:rPr lang="ru-RU" sz="1800" dirty="0" err="1">
                <a:solidFill>
                  <a:prstClr val="black"/>
                </a:solidFill>
                <a:latin typeface="Times New Roman" panose="02020603050405020304" pitchFamily="18" charset="0"/>
                <a:ea typeface="Times New Roman" panose="02020603050405020304" pitchFamily="18" charset="0"/>
              </a:rPr>
              <a:t>Гредякином</a:t>
            </a:r>
            <a:r>
              <a:rPr lang="ru-RU" sz="1800" dirty="0">
                <a:solidFill>
                  <a:prstClr val="black"/>
                </a:solidFill>
                <a:latin typeface="Times New Roman" panose="02020603050405020304" pitchFamily="18" charset="0"/>
                <a:ea typeface="Times New Roman" panose="02020603050405020304" pitchFamily="18" charset="0"/>
              </a:rPr>
              <a:t> и </a:t>
            </a:r>
            <a:r>
              <a:rPr lang="ru-RU" sz="1800" dirty="0" err="1">
                <a:solidFill>
                  <a:prstClr val="black"/>
                </a:solidFill>
                <a:latin typeface="Times New Roman" panose="02020603050405020304" pitchFamily="18" charset="0"/>
                <a:ea typeface="Times New Roman" panose="02020603050405020304" pitchFamily="18" charset="0"/>
              </a:rPr>
              <a:t>Хлепенью</a:t>
            </a:r>
            <a:r>
              <a:rPr lang="ru-RU" sz="1800" dirty="0">
                <a:solidFill>
                  <a:prstClr val="black"/>
                </a:solidFill>
                <a:latin typeface="Times New Roman" panose="02020603050405020304" pitchFamily="18" charset="0"/>
                <a:ea typeface="Times New Roman" panose="02020603050405020304" pitchFamily="18" charset="0"/>
              </a:rPr>
              <a:t>. 1-я гвардейская мотострелковая дивизия и 20-я гвардейская дивизия не смогли захватить Большое и Малое </a:t>
            </a:r>
            <a:r>
              <a:rPr lang="ru-RU" sz="1800" dirty="0" err="1">
                <a:solidFill>
                  <a:prstClr val="black"/>
                </a:solidFill>
                <a:latin typeface="Times New Roman" panose="02020603050405020304" pitchFamily="18" charset="0"/>
                <a:ea typeface="Times New Roman" panose="02020603050405020304" pitchFamily="18" charset="0"/>
              </a:rPr>
              <a:t>Кропотово</a:t>
            </a:r>
            <a:r>
              <a:rPr lang="ru-RU" sz="1800" dirty="0">
                <a:solidFill>
                  <a:prstClr val="black"/>
                </a:solidFill>
                <a:latin typeface="Times New Roman" panose="02020603050405020304" pitchFamily="18" charset="0"/>
                <a:ea typeface="Times New Roman" panose="02020603050405020304" pitchFamily="18" charset="0"/>
              </a:rPr>
              <a:t> во второй полосе немецкой обороны.</a:t>
            </a:r>
          </a:p>
          <a:p>
            <a:pPr marL="365760" lvl="0" indent="-283464">
              <a:buClr>
                <a:srgbClr val="3891A7"/>
              </a:buClr>
              <a:buFont typeface="Wingdings 2"/>
              <a:buChar char=""/>
            </a:pPr>
            <a:r>
              <a:rPr lang="ru-RU" sz="1900" dirty="0">
                <a:solidFill>
                  <a:prstClr val="black"/>
                </a:solidFill>
                <a:latin typeface="Times New Roman" panose="02020603050405020304" pitchFamily="18" charset="0"/>
                <a:ea typeface="Times New Roman" panose="02020603050405020304" pitchFamily="18" charset="0"/>
              </a:rPr>
              <a:t>Сталинградская битва. Войска Донского и Сталинградского фронтов в первых числах декабря вели наступление на внутреннем фронте окружения. Однако 21, 65-я и 24-я армии Донского фронта встретили упорное сопротивление противника в районах Карповка, Мариновка и ко 2 декабря не смогли выйти на рубеж р. Россошки, который был намечен для развёртывания сил фронта. Войска 62-й, 64-й и правого крыла 57-й армий также вели ожесточённые бои без ощутимых успехов. Противник организовал сильную оборону на новых рубежах, используя и ранее созданные советские оборонительные обводы. На внешнем фронте окружения войска 5-й танковой армии с утра 2 декабря нанесли удар по врагу и в результате ожесточённых боёв овладели плацдармом на р. Чир в районе Нижне-Калиновки</a:t>
            </a:r>
            <a:r>
              <a:rPr lang="en-US" sz="1900" dirty="0">
                <a:solidFill>
                  <a:prstClr val="black"/>
                </a:solidFill>
                <a:latin typeface="Times New Roman" panose="02020603050405020304" pitchFamily="18" charset="0"/>
                <a:ea typeface="Times New Roman" panose="02020603050405020304" pitchFamily="18" charset="0"/>
              </a:rPr>
              <a:t>.</a:t>
            </a:r>
            <a:endParaRPr lang="ru-RU" dirty="0"/>
          </a:p>
        </p:txBody>
      </p:sp>
    </p:spTree>
    <p:extLst>
      <p:ext uri="{BB962C8B-B14F-4D97-AF65-F5344CB8AC3E}">
        <p14:creationId xmlns="" xmlns:p14="http://schemas.microsoft.com/office/powerpoint/2010/main" val="3984681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E2FF142-AEA0-410B-9C28-0D955B7933AE}"/>
              </a:ext>
            </a:extLst>
          </p:cNvPr>
          <p:cNvSpPr>
            <a:spLocks noGrp="1"/>
          </p:cNvSpPr>
          <p:nvPr>
            <p:ph type="ctrTitle"/>
          </p:nvPr>
        </p:nvSpPr>
        <p:spPr>
          <a:xfrm>
            <a:off x="3203848" y="359898"/>
            <a:ext cx="5635352" cy="620830"/>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3 декабря</a:t>
            </a:r>
            <a:endParaRPr lang="ru-RU" dirty="0"/>
          </a:p>
        </p:txBody>
      </p:sp>
      <p:sp>
        <p:nvSpPr>
          <p:cNvPr id="3" name="Подзаголовок 2">
            <a:extLst>
              <a:ext uri="{FF2B5EF4-FFF2-40B4-BE49-F238E27FC236}">
                <a16:creationId xmlns="" xmlns:a16="http://schemas.microsoft.com/office/drawing/2014/main" id="{7F5F58CC-1BF4-44C1-9494-24379FAC666D}"/>
              </a:ext>
            </a:extLst>
          </p:cNvPr>
          <p:cNvSpPr>
            <a:spLocks noGrp="1"/>
          </p:cNvSpPr>
          <p:nvPr>
            <p:ph type="subTitle" idx="1"/>
          </p:nvPr>
        </p:nvSpPr>
        <p:spPr>
          <a:xfrm>
            <a:off x="1432560" y="1124744"/>
            <a:ext cx="7406640" cy="5544616"/>
          </a:xfrm>
        </p:spPr>
        <p:txBody>
          <a:bodyPr/>
          <a:lstStyle/>
          <a:p>
            <a:pPr marL="365760" lvl="0" indent="-283464">
              <a:buClr>
                <a:srgbClr val="3891A7"/>
              </a:buClr>
              <a:buFont typeface="Wingdings 2"/>
              <a:buChar char=""/>
            </a:pPr>
            <a:r>
              <a:rPr lang="ru-RU" sz="2000" dirty="0">
                <a:solidFill>
                  <a:prstClr val="black"/>
                </a:solidFill>
                <a:latin typeface="Times New Roman" pitchFamily="18" charset="0"/>
                <a:cs typeface="Times New Roman" pitchFamily="18" charset="0"/>
              </a:rPr>
              <a:t> </a:t>
            </a:r>
            <a:r>
              <a:rPr lang="ru-RU" sz="2000" dirty="0">
                <a:solidFill>
                  <a:prstClr val="black"/>
                </a:solidFill>
                <a:latin typeface="Times New Roman" panose="02020603050405020304" pitchFamily="18" charset="0"/>
                <a:ea typeface="Times New Roman" panose="02020603050405020304" pitchFamily="18" charset="0"/>
              </a:rPr>
              <a:t>3 декабря директивой Ставки ВГК был утверждён план операции «Сатурн», назначено начало операции на 10 декабря.</a:t>
            </a:r>
          </a:p>
          <a:p>
            <a:pPr marL="365760" lvl="0" indent="-283464">
              <a:buClr>
                <a:srgbClr val="3891A7"/>
              </a:buClr>
              <a:buFont typeface="Wingdings 2"/>
              <a:buChar char=""/>
            </a:pPr>
            <a:endParaRPr lang="ru-RU" sz="2000" dirty="0">
              <a:solidFill>
                <a:prstClr val="black"/>
              </a:solidFill>
              <a:latin typeface="Times New Roman" panose="02020603050405020304" pitchFamily="18" charset="0"/>
              <a:ea typeface="Times New Roman" panose="02020603050405020304" pitchFamily="18" charset="0"/>
            </a:endParaRPr>
          </a:p>
          <a:p>
            <a:pPr marL="365760" lvl="0" indent="-283464">
              <a:buClr>
                <a:srgbClr val="3891A7"/>
              </a:buClr>
              <a:buFont typeface="Wingdings 2"/>
              <a:buChar char=""/>
            </a:pPr>
            <a:r>
              <a:rPr lang="ru-RU" sz="2000" dirty="0">
                <a:solidFill>
                  <a:prstClr val="black"/>
                </a:solidFill>
                <a:latin typeface="Times New Roman" panose="02020603050405020304" pitchFamily="18" charset="0"/>
                <a:ea typeface="Times New Roman" panose="02020603050405020304" pitchFamily="18" charset="0"/>
              </a:rPr>
              <a:t>22-я армия (В. А. Юшкевич) Калининского фронта (М. А. </a:t>
            </a:r>
            <a:r>
              <a:rPr lang="ru-RU" sz="2000" dirty="0" err="1">
                <a:solidFill>
                  <a:prstClr val="black"/>
                </a:solidFill>
                <a:latin typeface="Times New Roman" panose="02020603050405020304" pitchFamily="18" charset="0"/>
                <a:ea typeface="Times New Roman" panose="02020603050405020304" pitchFamily="18" charset="0"/>
              </a:rPr>
              <a:t>Пуркаев</a:t>
            </a:r>
            <a:r>
              <a:rPr lang="ru-RU" sz="2000" dirty="0">
                <a:solidFill>
                  <a:prstClr val="black"/>
                </a:solidFill>
                <a:latin typeface="Times New Roman" panose="02020603050405020304" pitchFamily="18" charset="0"/>
                <a:ea typeface="Times New Roman" panose="02020603050405020304" pitchFamily="18" charset="0"/>
              </a:rPr>
              <a:t>) атаковала в центральном секторе между </a:t>
            </a:r>
            <a:r>
              <a:rPr lang="ru-RU" sz="2000" dirty="0" err="1">
                <a:solidFill>
                  <a:prstClr val="black"/>
                </a:solidFill>
                <a:latin typeface="Times New Roman" panose="02020603050405020304" pitchFamily="18" charset="0"/>
                <a:ea typeface="Times New Roman" panose="02020603050405020304" pitchFamily="18" charset="0"/>
              </a:rPr>
              <a:t>Васильцово</a:t>
            </a:r>
            <a:r>
              <a:rPr lang="ru-RU" sz="2000" dirty="0">
                <a:solidFill>
                  <a:prstClr val="black"/>
                </a:solidFill>
                <a:latin typeface="Times New Roman" panose="02020603050405020304" pitchFamily="18" charset="0"/>
                <a:ea typeface="Times New Roman" panose="02020603050405020304" pitchFamily="18" charset="0"/>
              </a:rPr>
              <a:t> и </a:t>
            </a:r>
            <a:r>
              <a:rPr lang="ru-RU" sz="2000" dirty="0" err="1">
                <a:solidFill>
                  <a:prstClr val="black"/>
                </a:solidFill>
                <a:latin typeface="Times New Roman" panose="02020603050405020304" pitchFamily="18" charset="0"/>
                <a:ea typeface="Times New Roman" panose="02020603050405020304" pitchFamily="18" charset="0"/>
              </a:rPr>
              <a:t>Гороваткой</a:t>
            </a:r>
            <a:r>
              <a:rPr lang="ru-RU" sz="2000" dirty="0">
                <a:solidFill>
                  <a:prstClr val="black"/>
                </a:solidFill>
                <a:latin typeface="Times New Roman" panose="02020603050405020304" pitchFamily="18" charset="0"/>
                <a:ea typeface="Times New Roman" panose="02020603050405020304" pitchFamily="18" charset="0"/>
              </a:rPr>
              <a:t> и все глубже вдавалась на территорию противника к северу от реки. В. А. Юшкевич приказал бросить всю 185-ю стрелковую дивизию на немецкие укрепления к северу и востоку от Гривы и к ночи 3 декабря немецкая боевая группа Линдемана оставила форпост в Гриве и отступила на новые, более короткие оборонительные рубежи в четырёх километрах к тылу. Расстояние до основной цели, немецкой коммуникационной артерии Оленине-Белый, уже сократилось с пяти километров в долине Лучесы до менее двух к югу, у открытого немецкого фланга. </a:t>
            </a:r>
            <a:endParaRPr lang="ru-RU" sz="2000" dirty="0">
              <a:solidFill>
                <a:prstClr val="black"/>
              </a:solidFill>
              <a:latin typeface="Times New Roman" pitchFamily="18" charset="0"/>
              <a:cs typeface="Times New Roman" pitchFamily="18" charset="0"/>
            </a:endParaRPr>
          </a:p>
          <a:p>
            <a:endParaRPr lang="ru-RU" dirty="0"/>
          </a:p>
        </p:txBody>
      </p:sp>
    </p:spTree>
    <p:extLst>
      <p:ext uri="{BB962C8B-B14F-4D97-AF65-F5344CB8AC3E}">
        <p14:creationId xmlns="" xmlns:p14="http://schemas.microsoft.com/office/powerpoint/2010/main" val="11483721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F73320E-97E6-4876-9997-FC0177F43FEE}"/>
              </a:ext>
            </a:extLst>
          </p:cNvPr>
          <p:cNvSpPr>
            <a:spLocks noGrp="1"/>
          </p:cNvSpPr>
          <p:nvPr>
            <p:ph type="ctrTitle"/>
          </p:nvPr>
        </p:nvSpPr>
        <p:spPr>
          <a:xfrm>
            <a:off x="3635896" y="359898"/>
            <a:ext cx="5203304" cy="620830"/>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4 декабря</a:t>
            </a:r>
            <a:endParaRPr lang="ru-RU" dirty="0"/>
          </a:p>
        </p:txBody>
      </p:sp>
      <p:sp>
        <p:nvSpPr>
          <p:cNvPr id="3" name="Подзаголовок 2">
            <a:extLst>
              <a:ext uri="{FF2B5EF4-FFF2-40B4-BE49-F238E27FC236}">
                <a16:creationId xmlns="" xmlns:a16="http://schemas.microsoft.com/office/drawing/2014/main" id="{E7AF426D-6291-41FB-B9B8-C27AEDA413DE}"/>
              </a:ext>
            </a:extLst>
          </p:cNvPr>
          <p:cNvSpPr>
            <a:spLocks noGrp="1"/>
          </p:cNvSpPr>
          <p:nvPr>
            <p:ph type="subTitle" idx="1"/>
          </p:nvPr>
        </p:nvSpPr>
        <p:spPr>
          <a:xfrm>
            <a:off x="1432560" y="1124744"/>
            <a:ext cx="7406640" cy="1584176"/>
          </a:xfrm>
        </p:spPr>
        <p:txBody>
          <a:bodyPr/>
          <a:lstStyle/>
          <a:p>
            <a:pPr marL="365760" lvl="0" indent="-283464">
              <a:buClr>
                <a:srgbClr val="3891A7"/>
              </a:buClr>
              <a:buFont typeface="Wingdings 2"/>
              <a:buChar char=""/>
            </a:pPr>
            <a:r>
              <a:rPr lang="ru-RU" sz="1600" dirty="0">
                <a:solidFill>
                  <a:prstClr val="black"/>
                </a:solidFill>
                <a:latin typeface="Times New Roman" panose="02020603050405020304" pitchFamily="18" charset="0"/>
                <a:ea typeface="Times New Roman" panose="02020603050405020304" pitchFamily="18" charset="0"/>
              </a:rPr>
              <a:t>4 декабря частям немецкой 8-й танковой дивизии, прорывающимся с северо-запада в район Великих Лук, удалось достичь деревень </a:t>
            </a:r>
            <a:r>
              <a:rPr lang="ru-RU" sz="1600" dirty="0" err="1">
                <a:solidFill>
                  <a:prstClr val="black"/>
                </a:solidFill>
                <a:latin typeface="Times New Roman" panose="02020603050405020304" pitchFamily="18" charset="0"/>
                <a:ea typeface="Times New Roman" panose="02020603050405020304" pitchFamily="18" charset="0"/>
              </a:rPr>
              <a:t>Ряднево</a:t>
            </a:r>
            <a:r>
              <a:rPr lang="ru-RU" sz="1600" dirty="0">
                <a:solidFill>
                  <a:prstClr val="black"/>
                </a:solidFill>
                <a:latin typeface="Times New Roman" panose="02020603050405020304" pitchFamily="18" charset="0"/>
                <a:ea typeface="Times New Roman" panose="02020603050405020304" pitchFamily="18" charset="0"/>
              </a:rPr>
              <a:t> и </a:t>
            </a:r>
            <a:r>
              <a:rPr lang="ru-RU" sz="1600" dirty="0" err="1">
                <a:solidFill>
                  <a:prstClr val="black"/>
                </a:solidFill>
                <a:latin typeface="Times New Roman" panose="02020603050405020304" pitchFamily="18" charset="0"/>
                <a:ea typeface="Times New Roman" panose="02020603050405020304" pitchFamily="18" charset="0"/>
              </a:rPr>
              <a:t>Тимохны</a:t>
            </a:r>
            <a:r>
              <a:rPr lang="ru-RU" sz="1600" dirty="0">
                <a:solidFill>
                  <a:prstClr val="black"/>
                </a:solidFill>
                <a:latin typeface="Times New Roman" panose="02020603050405020304" pitchFamily="18" charset="0"/>
                <a:ea typeface="Times New Roman" panose="02020603050405020304" pitchFamily="18" charset="0"/>
              </a:rPr>
              <a:t>, от которых до города по прямой оставалось всего 10 км. Для парирования этого удара командующий 3-й Ударной армией выдвинул на выручку 31-й стрелковой бригаде 26-ю стрелковую бригаду, 36-ю танковую бригаду и три полка из дивизий, штурмующих Новосокольники.</a:t>
            </a:r>
          </a:p>
          <a:p>
            <a:endParaRPr lang="ru-RU" dirty="0"/>
          </a:p>
        </p:txBody>
      </p:sp>
      <p:pic>
        <p:nvPicPr>
          <p:cNvPr id="10242" name="Picture 2">
            <a:extLst>
              <a:ext uri="{FF2B5EF4-FFF2-40B4-BE49-F238E27FC236}">
                <a16:creationId xmlns="" xmlns:a16="http://schemas.microsoft.com/office/drawing/2014/main" id="{6D42FD8B-407C-4689-A1E7-9B6C52E6685B}"/>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1680" y="2880488"/>
            <a:ext cx="5364088" cy="348293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415328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411EE2F-006B-4594-A57E-BEB55706E453}"/>
              </a:ext>
            </a:extLst>
          </p:cNvPr>
          <p:cNvSpPr>
            <a:spLocks noGrp="1"/>
          </p:cNvSpPr>
          <p:nvPr>
            <p:ph type="ctrTitle"/>
          </p:nvPr>
        </p:nvSpPr>
        <p:spPr>
          <a:xfrm>
            <a:off x="3635896" y="359898"/>
            <a:ext cx="5203304" cy="620830"/>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6 декабря</a:t>
            </a:r>
            <a:endParaRPr lang="ru-RU" dirty="0"/>
          </a:p>
        </p:txBody>
      </p:sp>
      <p:sp>
        <p:nvSpPr>
          <p:cNvPr id="3" name="Подзаголовок 2">
            <a:extLst>
              <a:ext uri="{FF2B5EF4-FFF2-40B4-BE49-F238E27FC236}">
                <a16:creationId xmlns="" xmlns:a16="http://schemas.microsoft.com/office/drawing/2014/main" id="{6C36D6C2-3F38-4230-8B67-659D28528DCC}"/>
              </a:ext>
            </a:extLst>
          </p:cNvPr>
          <p:cNvSpPr>
            <a:spLocks noGrp="1"/>
          </p:cNvSpPr>
          <p:nvPr>
            <p:ph type="subTitle" idx="1"/>
          </p:nvPr>
        </p:nvSpPr>
        <p:spPr>
          <a:xfrm>
            <a:off x="1432560" y="1196752"/>
            <a:ext cx="7406640" cy="5400600"/>
          </a:xfrm>
        </p:spPr>
        <p:txBody>
          <a:bodyPr/>
          <a:lstStyle/>
          <a:p>
            <a:pPr marL="365760" lvl="0" indent="-283464">
              <a:buClr>
                <a:srgbClr val="3891A7"/>
              </a:buClr>
              <a:buFont typeface="Wingdings 2"/>
              <a:buChar char=""/>
            </a:pPr>
            <a:r>
              <a:rPr lang="ru-RU" sz="2000" dirty="0">
                <a:solidFill>
                  <a:prstClr val="black"/>
                </a:solidFill>
                <a:latin typeface="Times New Roman" panose="02020603050405020304" pitchFamily="18" charset="0"/>
                <a:ea typeface="Times New Roman" panose="02020603050405020304" pitchFamily="18" charset="0"/>
              </a:rPr>
              <a:t>29-я армия (Е. П. Журавлев) Западного фронта 5-6 декабря нанесла удар по немецким позициям между </a:t>
            </a:r>
            <a:r>
              <a:rPr lang="ru-RU" sz="2000" dirty="0" err="1">
                <a:solidFill>
                  <a:prstClr val="black"/>
                </a:solidFill>
                <a:latin typeface="Times New Roman" panose="02020603050405020304" pitchFamily="18" charset="0"/>
                <a:ea typeface="Times New Roman" panose="02020603050405020304" pitchFamily="18" charset="0"/>
              </a:rPr>
              <a:t>Попсуево</a:t>
            </a:r>
            <a:r>
              <a:rPr lang="ru-RU" sz="2000" dirty="0">
                <a:solidFill>
                  <a:prstClr val="black"/>
                </a:solidFill>
                <a:latin typeface="Times New Roman" panose="02020603050405020304" pitchFamily="18" charset="0"/>
                <a:ea typeface="Times New Roman" panose="02020603050405020304" pitchFamily="18" charset="0"/>
              </a:rPr>
              <a:t> и </a:t>
            </a:r>
            <a:r>
              <a:rPr lang="ru-RU" sz="2000" dirty="0" err="1">
                <a:solidFill>
                  <a:prstClr val="black"/>
                </a:solidFill>
                <a:latin typeface="Times New Roman" panose="02020603050405020304" pitchFamily="18" charset="0"/>
                <a:ea typeface="Times New Roman" panose="02020603050405020304" pitchFamily="18" charset="0"/>
              </a:rPr>
              <a:t>Ярыгино</a:t>
            </a:r>
            <a:r>
              <a:rPr lang="ru-RU" sz="2000" dirty="0">
                <a:solidFill>
                  <a:prstClr val="black"/>
                </a:solidFill>
                <a:latin typeface="Times New Roman" panose="02020603050405020304" pitchFamily="18" charset="0"/>
                <a:ea typeface="Times New Roman" panose="02020603050405020304" pitchFamily="18" charset="0"/>
              </a:rPr>
              <a:t>. Немцы отразили это наступление. Советские войска понесли тяжёлые потери. Г. К. Жуков и </a:t>
            </a:r>
            <a:r>
              <a:rPr lang="ru-RU" sz="2000" dirty="0" err="1">
                <a:solidFill>
                  <a:prstClr val="black"/>
                </a:solidFill>
                <a:latin typeface="Times New Roman" panose="02020603050405020304" pitchFamily="18" charset="0"/>
                <a:ea typeface="Times New Roman" panose="02020603050405020304" pitchFamily="18" charset="0"/>
              </a:rPr>
              <a:t>И</a:t>
            </a:r>
            <a:r>
              <a:rPr lang="ru-RU" sz="2000" dirty="0">
                <a:solidFill>
                  <a:prstClr val="black"/>
                </a:solidFill>
                <a:latin typeface="Times New Roman" panose="02020603050405020304" pitchFamily="18" charset="0"/>
                <a:ea typeface="Times New Roman" panose="02020603050405020304" pitchFamily="18" charset="0"/>
              </a:rPr>
              <a:t>. С. Конев приказали Е. П. Журавлеву атаковать ещё шесть дней, отвлекая немцев от подготовки к наступлению на плацдарме 20-й армии.</a:t>
            </a:r>
          </a:p>
          <a:p>
            <a:pPr marL="365760" lvl="0" indent="-283464">
              <a:buClr>
                <a:srgbClr val="3891A7"/>
              </a:buClr>
              <a:buFont typeface="Wingdings 2"/>
              <a:buChar char=""/>
            </a:pPr>
            <a:r>
              <a:rPr lang="ru-RU" sz="2000" dirty="0">
                <a:solidFill>
                  <a:prstClr val="black"/>
                </a:solidFill>
                <a:latin typeface="Times New Roman" panose="02020603050405020304" pitchFamily="18" charset="0"/>
                <a:ea typeface="Times New Roman" panose="02020603050405020304" pitchFamily="18" charset="0"/>
              </a:rPr>
              <a:t>22-я армия (В. А. Юшкевич) Калининского фронта (М. А. </a:t>
            </a:r>
            <a:r>
              <a:rPr lang="ru-RU" sz="2000" dirty="0" err="1">
                <a:solidFill>
                  <a:prstClr val="black"/>
                </a:solidFill>
                <a:latin typeface="Times New Roman" panose="02020603050405020304" pitchFamily="18" charset="0"/>
                <a:ea typeface="Times New Roman" panose="02020603050405020304" pitchFamily="18" charset="0"/>
              </a:rPr>
              <a:t>Пуркаев</a:t>
            </a:r>
            <a:r>
              <a:rPr lang="ru-RU" sz="2000" dirty="0">
                <a:solidFill>
                  <a:prstClr val="black"/>
                </a:solidFill>
                <a:latin typeface="Times New Roman" panose="02020603050405020304" pitchFamily="18" charset="0"/>
                <a:ea typeface="Times New Roman" panose="02020603050405020304" pitchFamily="18" charset="0"/>
              </a:rPr>
              <a:t>). Затишье в районе Сычевки позволило немцам перебросить к Лучесе боевую группу Беккера. Предпринятая ранним утром 6 декабря группой Беккера контратака оказалась совершенно неожиданной и нарушила подготовку советского наступления. На отражение контратаки немцев были задействованы резервы армии.</a:t>
            </a:r>
          </a:p>
          <a:p>
            <a:endParaRPr lang="ru-RU" dirty="0"/>
          </a:p>
        </p:txBody>
      </p:sp>
    </p:spTree>
    <p:extLst>
      <p:ext uri="{BB962C8B-B14F-4D97-AF65-F5344CB8AC3E}">
        <p14:creationId xmlns="" xmlns:p14="http://schemas.microsoft.com/office/powerpoint/2010/main" val="667048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681DA38-7942-4564-8199-5BEA5318E4F3}"/>
              </a:ext>
            </a:extLst>
          </p:cNvPr>
          <p:cNvSpPr>
            <a:spLocks noGrp="1"/>
          </p:cNvSpPr>
          <p:nvPr>
            <p:ph type="ctrTitle"/>
          </p:nvPr>
        </p:nvSpPr>
        <p:spPr>
          <a:xfrm>
            <a:off x="3635896" y="359898"/>
            <a:ext cx="5203304" cy="620830"/>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7 декабря</a:t>
            </a:r>
            <a:endParaRPr lang="ru-RU" dirty="0"/>
          </a:p>
        </p:txBody>
      </p:sp>
      <p:sp>
        <p:nvSpPr>
          <p:cNvPr id="3" name="Подзаголовок 2">
            <a:extLst>
              <a:ext uri="{FF2B5EF4-FFF2-40B4-BE49-F238E27FC236}">
                <a16:creationId xmlns="" xmlns:a16="http://schemas.microsoft.com/office/drawing/2014/main" id="{E82F58BF-FC69-4C14-84FF-7908226FE67E}"/>
              </a:ext>
            </a:extLst>
          </p:cNvPr>
          <p:cNvSpPr>
            <a:spLocks noGrp="1"/>
          </p:cNvSpPr>
          <p:nvPr>
            <p:ph type="subTitle" idx="1"/>
          </p:nvPr>
        </p:nvSpPr>
        <p:spPr>
          <a:xfrm>
            <a:off x="1259632" y="980728"/>
            <a:ext cx="2952328" cy="5256584"/>
          </a:xfrm>
        </p:spPr>
        <p:txBody>
          <a:bodyPr>
            <a:normAutofit fontScale="92500" lnSpcReduction="20000"/>
          </a:bodyPr>
          <a:lstStyle/>
          <a:p>
            <a:pPr marL="365760" lvl="0" indent="-283464">
              <a:buClr>
                <a:srgbClr val="3891A7"/>
              </a:buClr>
              <a:buFont typeface="Wingdings 2"/>
              <a:buChar char=""/>
            </a:pPr>
            <a:r>
              <a:rPr lang="ru-RU" sz="1800" dirty="0">
                <a:solidFill>
                  <a:prstClr val="black"/>
                </a:solidFill>
                <a:latin typeface="Times New Roman" panose="02020603050405020304" pitchFamily="18" charset="0"/>
                <a:ea typeface="Times New Roman" panose="02020603050405020304" pitchFamily="18" charset="0"/>
              </a:rPr>
              <a:t>39-я армия (А. И. </a:t>
            </a:r>
            <a:r>
              <a:rPr lang="ru-RU" sz="1800" dirty="0" err="1">
                <a:solidFill>
                  <a:prstClr val="black"/>
                </a:solidFill>
                <a:latin typeface="Times New Roman" panose="02020603050405020304" pitchFamily="18" charset="0"/>
                <a:ea typeface="Times New Roman" panose="02020603050405020304" pitchFamily="18" charset="0"/>
              </a:rPr>
              <a:t>Зыгин</a:t>
            </a:r>
            <a:r>
              <a:rPr lang="ru-RU" sz="1800" dirty="0">
                <a:solidFill>
                  <a:prstClr val="black"/>
                </a:solidFill>
                <a:latin typeface="Times New Roman" panose="02020603050405020304" pitchFamily="18" charset="0"/>
                <a:ea typeface="Times New Roman" panose="02020603050405020304" pitchFamily="18" charset="0"/>
              </a:rPr>
              <a:t>) Калининского фронта (М. А. </a:t>
            </a:r>
            <a:r>
              <a:rPr lang="ru-RU" sz="1800" dirty="0" err="1">
                <a:solidFill>
                  <a:prstClr val="black"/>
                </a:solidFill>
                <a:latin typeface="Times New Roman" panose="02020603050405020304" pitchFamily="18" charset="0"/>
                <a:ea typeface="Times New Roman" panose="02020603050405020304" pitchFamily="18" charset="0"/>
              </a:rPr>
              <a:t>Пуркаев</a:t>
            </a:r>
            <a:r>
              <a:rPr lang="ru-RU" sz="1800" dirty="0">
                <a:solidFill>
                  <a:prstClr val="black"/>
                </a:solidFill>
                <a:latin typeface="Times New Roman" panose="02020603050405020304" pitchFamily="18" charset="0"/>
                <a:ea typeface="Times New Roman" panose="02020603050405020304" pitchFamily="18" charset="0"/>
              </a:rPr>
              <a:t>) 7 декабря, после перегруппировки, нанесла мощный удар по немецким укреплениям у </a:t>
            </a:r>
            <a:r>
              <a:rPr lang="ru-RU" sz="1800" dirty="0" err="1">
                <a:solidFill>
                  <a:prstClr val="black"/>
                </a:solidFill>
                <a:latin typeface="Times New Roman" panose="02020603050405020304" pitchFamily="18" charset="0"/>
                <a:ea typeface="Times New Roman" panose="02020603050405020304" pitchFamily="18" charset="0"/>
              </a:rPr>
              <a:t>Трушково</a:t>
            </a:r>
            <a:r>
              <a:rPr lang="ru-RU" sz="1800" dirty="0">
                <a:solidFill>
                  <a:prstClr val="black"/>
                </a:solidFill>
                <a:latin typeface="Times New Roman" panose="02020603050405020304" pitchFamily="18" charset="0"/>
                <a:ea typeface="Times New Roman" panose="02020603050405020304" pitchFamily="18" charset="0"/>
              </a:rPr>
              <a:t> на левом фланге старой полосы наступления. Удар пришёлся по стыку между 14-й моторизованной и 251-й пехотной дивизиями. Наступление развивалось успешно, побитые в предыдущих боях части 14-й моторизованной дивизии начали отступать, и к полудню части 39-й армии захватили деревню </a:t>
            </a:r>
            <a:r>
              <a:rPr lang="ru-RU" sz="1800" dirty="0" err="1">
                <a:solidFill>
                  <a:prstClr val="black"/>
                </a:solidFill>
                <a:latin typeface="Times New Roman" panose="02020603050405020304" pitchFamily="18" charset="0"/>
                <a:ea typeface="Times New Roman" panose="02020603050405020304" pitchFamily="18" charset="0"/>
              </a:rPr>
              <a:t>Гончуки</a:t>
            </a:r>
            <a:r>
              <a:rPr lang="ru-RU" sz="1800" dirty="0">
                <a:solidFill>
                  <a:prstClr val="black"/>
                </a:solidFill>
                <a:latin typeface="Times New Roman" panose="02020603050405020304" pitchFamily="18" charset="0"/>
                <a:ea typeface="Times New Roman" panose="02020603050405020304" pitchFamily="18" charset="0"/>
              </a:rPr>
              <a:t> в глубине немецкой обороны, в трёх километрах к югу от </a:t>
            </a:r>
            <a:r>
              <a:rPr lang="ru-RU" sz="1800" dirty="0" err="1">
                <a:solidFill>
                  <a:prstClr val="black"/>
                </a:solidFill>
                <a:latin typeface="Times New Roman" panose="02020603050405020304" pitchFamily="18" charset="0"/>
                <a:ea typeface="Times New Roman" panose="02020603050405020304" pitchFamily="18" charset="0"/>
              </a:rPr>
              <a:t>Трушково</a:t>
            </a:r>
            <a:r>
              <a:rPr lang="ru-RU" sz="1800" dirty="0">
                <a:solidFill>
                  <a:prstClr val="black"/>
                </a:solidFill>
                <a:latin typeface="Times New Roman" panose="02020603050405020304" pitchFamily="18" charset="0"/>
                <a:ea typeface="Times New Roman" panose="02020603050405020304" pitchFamily="18" charset="0"/>
              </a:rPr>
              <a:t>.</a:t>
            </a:r>
          </a:p>
          <a:p>
            <a:endParaRPr lang="ru-RU" dirty="0"/>
          </a:p>
        </p:txBody>
      </p:sp>
      <p:pic>
        <p:nvPicPr>
          <p:cNvPr id="11266" name="Picture 2">
            <a:extLst>
              <a:ext uri="{FF2B5EF4-FFF2-40B4-BE49-F238E27FC236}">
                <a16:creationId xmlns="" xmlns:a16="http://schemas.microsoft.com/office/drawing/2014/main" id="{64692DEC-F285-43F2-8C78-A3A3A9DE08E6}"/>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932042" y="1203971"/>
            <a:ext cx="3672408" cy="48100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319232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0782068-CFDE-4EC2-BDAC-7208B026F5AA}"/>
              </a:ext>
            </a:extLst>
          </p:cNvPr>
          <p:cNvSpPr>
            <a:spLocks noGrp="1"/>
          </p:cNvSpPr>
          <p:nvPr>
            <p:ph type="ctrTitle"/>
          </p:nvPr>
        </p:nvSpPr>
        <p:spPr>
          <a:xfrm>
            <a:off x="3635896" y="359898"/>
            <a:ext cx="5203304" cy="620830"/>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8 декабря</a:t>
            </a:r>
            <a:endParaRPr lang="ru-RU" dirty="0"/>
          </a:p>
        </p:txBody>
      </p:sp>
      <p:sp>
        <p:nvSpPr>
          <p:cNvPr id="3" name="Подзаголовок 2">
            <a:extLst>
              <a:ext uri="{FF2B5EF4-FFF2-40B4-BE49-F238E27FC236}">
                <a16:creationId xmlns="" xmlns:a16="http://schemas.microsoft.com/office/drawing/2014/main" id="{BF8EB3A7-8B0B-4F12-A6FE-92191CD2DF5F}"/>
              </a:ext>
            </a:extLst>
          </p:cNvPr>
          <p:cNvSpPr>
            <a:spLocks noGrp="1"/>
          </p:cNvSpPr>
          <p:nvPr>
            <p:ph type="subTitle" idx="1"/>
          </p:nvPr>
        </p:nvSpPr>
        <p:spPr>
          <a:xfrm>
            <a:off x="1432560" y="1196752"/>
            <a:ext cx="7406640" cy="1656184"/>
          </a:xfrm>
        </p:spPr>
        <p:txBody>
          <a:bodyPr/>
          <a:lstStyle/>
          <a:p>
            <a:pPr marL="365760" lvl="0" indent="-283464">
              <a:buClr>
                <a:srgbClr val="3891A7"/>
              </a:buClr>
              <a:buFont typeface="Wingdings 2"/>
              <a:buChar char=""/>
            </a:pPr>
            <a:r>
              <a:rPr lang="ru-RU" sz="1600" dirty="0">
                <a:solidFill>
                  <a:prstClr val="black"/>
                </a:solidFill>
                <a:latin typeface="Times New Roman" panose="02020603050405020304" pitchFamily="18" charset="0"/>
                <a:ea typeface="Times New Roman" panose="02020603050405020304" pitchFamily="18" charset="0"/>
              </a:rPr>
              <a:t>Москва. 8 декабря 1942 г. Ставка Верховного Главнокомандования дала директиву подготовить операцию с целью прорыва блокады Ленинграда (операция «Искра»). «Совместными усилиями Волховского и Ленинградского фронтов,— говорилось в директиве,— разгромить группировку противника в районе Липка — </a:t>
            </a:r>
            <a:r>
              <a:rPr lang="ru-RU" sz="1600" dirty="0" err="1">
                <a:solidFill>
                  <a:prstClr val="black"/>
                </a:solidFill>
                <a:latin typeface="Times New Roman" panose="02020603050405020304" pitchFamily="18" charset="0"/>
                <a:ea typeface="Times New Roman" panose="02020603050405020304" pitchFamily="18" charset="0"/>
              </a:rPr>
              <a:t>Гайтолово</a:t>
            </a:r>
            <a:r>
              <a:rPr lang="ru-RU" sz="1600" dirty="0">
                <a:solidFill>
                  <a:prstClr val="black"/>
                </a:solidFill>
                <a:latin typeface="Times New Roman" panose="02020603050405020304" pitchFamily="18" charset="0"/>
                <a:ea typeface="Times New Roman" panose="02020603050405020304" pitchFamily="18" charset="0"/>
              </a:rPr>
              <a:t>— Московская Дубровка—Шлиссельбург и, таким образом, разбить осаду Ленинграда.»</a:t>
            </a:r>
            <a:endParaRPr lang="ru-RU" sz="1600" dirty="0">
              <a:solidFill>
                <a:prstClr val="black"/>
              </a:solidFill>
              <a:latin typeface="Times New Roman" pitchFamily="18" charset="0"/>
              <a:cs typeface="Times New Roman" pitchFamily="18" charset="0"/>
            </a:endParaRPr>
          </a:p>
          <a:p>
            <a:endParaRPr lang="ru-RU" dirty="0"/>
          </a:p>
        </p:txBody>
      </p:sp>
      <p:pic>
        <p:nvPicPr>
          <p:cNvPr id="12290" name="Picture 2">
            <a:extLst>
              <a:ext uri="{FF2B5EF4-FFF2-40B4-BE49-F238E27FC236}">
                <a16:creationId xmlns="" xmlns:a16="http://schemas.microsoft.com/office/drawing/2014/main" id="{4B4EAAE5-19F6-436E-8C24-408335387A05}"/>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09820" y="2841814"/>
            <a:ext cx="5652120" cy="351793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497241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EB4E48F-C725-4AE4-8D79-C0D2032A813F}"/>
              </a:ext>
            </a:extLst>
          </p:cNvPr>
          <p:cNvSpPr>
            <a:spLocks noGrp="1"/>
          </p:cNvSpPr>
          <p:nvPr>
            <p:ph type="ctrTitle"/>
          </p:nvPr>
        </p:nvSpPr>
        <p:spPr>
          <a:xfrm>
            <a:off x="3419872" y="359898"/>
            <a:ext cx="5419328" cy="548822"/>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9 декабря</a:t>
            </a:r>
            <a:endParaRPr lang="ru-RU" dirty="0"/>
          </a:p>
        </p:txBody>
      </p:sp>
      <p:sp>
        <p:nvSpPr>
          <p:cNvPr id="3" name="Подзаголовок 2">
            <a:extLst>
              <a:ext uri="{FF2B5EF4-FFF2-40B4-BE49-F238E27FC236}">
                <a16:creationId xmlns="" xmlns:a16="http://schemas.microsoft.com/office/drawing/2014/main" id="{0FFF052E-4D81-4C96-9589-45AF3D40BCC7}"/>
              </a:ext>
            </a:extLst>
          </p:cNvPr>
          <p:cNvSpPr>
            <a:spLocks noGrp="1"/>
          </p:cNvSpPr>
          <p:nvPr>
            <p:ph type="subTitle" idx="1"/>
          </p:nvPr>
        </p:nvSpPr>
        <p:spPr>
          <a:xfrm>
            <a:off x="1432560" y="1052736"/>
            <a:ext cx="7406640" cy="5616624"/>
          </a:xfrm>
        </p:spPr>
        <p:txBody>
          <a:bodyPr/>
          <a:lstStyle/>
          <a:p>
            <a:pPr marL="365760" lvl="0" indent="-283464">
              <a:buClr>
                <a:srgbClr val="3891A7"/>
              </a:buClr>
              <a:buFont typeface="Wingdings 2"/>
              <a:buChar char=""/>
            </a:pPr>
            <a:r>
              <a:rPr lang="ru-RU" sz="2000" dirty="0">
                <a:solidFill>
                  <a:prstClr val="black"/>
                </a:solidFill>
                <a:latin typeface="Times New Roman" panose="02020603050405020304" pitchFamily="18" charset="0"/>
                <a:ea typeface="Times New Roman" panose="02020603050405020304" pitchFamily="18" charset="0"/>
              </a:rPr>
              <a:t>9 декабря, после сосредоточения частей 291-й пехотной дивизии, началась немецкая операция по деблокированию «котла» в Великих Луках. Наступление велось с юго-запада на фронте 8 км.</a:t>
            </a:r>
          </a:p>
          <a:p>
            <a:pPr marL="365760" lvl="0" indent="-283464">
              <a:buClr>
                <a:srgbClr val="3891A7"/>
              </a:buClr>
              <a:buFont typeface="Wingdings 2"/>
              <a:buChar char=""/>
            </a:pPr>
            <a:r>
              <a:rPr lang="ru-RU" sz="2000" dirty="0">
                <a:solidFill>
                  <a:prstClr val="black"/>
                </a:solidFill>
                <a:latin typeface="Times New Roman" panose="02020603050405020304" pitchFamily="18" charset="0"/>
                <a:ea typeface="Times New Roman" panose="02020603050405020304" pitchFamily="18" charset="0"/>
              </a:rPr>
              <a:t>На рассвете 9 декабря небольшая немецкая ударная группа атаковала Дубровку с севера, но понеся тяжёлые потери, отступила. Боевая группа фон </a:t>
            </a:r>
            <a:r>
              <a:rPr lang="ru-RU" sz="2000" dirty="0" err="1">
                <a:solidFill>
                  <a:prstClr val="black"/>
                </a:solidFill>
                <a:latin typeface="Times New Roman" panose="02020603050405020304" pitchFamily="18" charset="0"/>
                <a:ea typeface="Times New Roman" panose="02020603050405020304" pitchFamily="18" charset="0"/>
              </a:rPr>
              <a:t>Витерсгейма</a:t>
            </a:r>
            <a:r>
              <a:rPr lang="ru-RU" sz="2000" dirty="0">
                <a:solidFill>
                  <a:prstClr val="black"/>
                </a:solidFill>
                <a:latin typeface="Times New Roman" panose="02020603050405020304" pitchFamily="18" charset="0"/>
                <a:ea typeface="Times New Roman" panose="02020603050405020304" pitchFamily="18" charset="0"/>
              </a:rPr>
              <a:t> (113-й танковый гренадерский полк) атаковала в южном направлении и захватила </a:t>
            </a:r>
            <a:r>
              <a:rPr lang="ru-RU" sz="2000" dirty="0" err="1">
                <a:solidFill>
                  <a:prstClr val="black"/>
                </a:solidFill>
                <a:latin typeface="Times New Roman" panose="02020603050405020304" pitchFamily="18" charset="0"/>
                <a:ea typeface="Times New Roman" panose="02020603050405020304" pitchFamily="18" charset="0"/>
              </a:rPr>
              <a:t>Влазнево</a:t>
            </a:r>
            <a:r>
              <a:rPr lang="ru-RU" sz="2000" dirty="0">
                <a:solidFill>
                  <a:prstClr val="black"/>
                </a:solidFill>
                <a:latin typeface="Times New Roman" panose="02020603050405020304" pitchFamily="18" charset="0"/>
                <a:ea typeface="Times New Roman" panose="02020603050405020304" pitchFamily="18" charset="0"/>
              </a:rPr>
              <a:t> — опорный пункт в трёх километрах к северо-востоку от Дубровки . Поздно вечером штурмовые отряды 19-й танковой дивизии атаковали с юга, а стрелковый полк дивизии «Великая Германия» с севера и наконец образовали тонкую, но непрерывную линию обороны чуть западнее Дубровки.</a:t>
            </a:r>
          </a:p>
          <a:p>
            <a:endParaRPr lang="ru-RU" dirty="0"/>
          </a:p>
        </p:txBody>
      </p:sp>
    </p:spTree>
    <p:extLst>
      <p:ext uri="{BB962C8B-B14F-4D97-AF65-F5344CB8AC3E}">
        <p14:creationId xmlns="" xmlns:p14="http://schemas.microsoft.com/office/powerpoint/2010/main" val="8126800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F3DDF9C6-1E79-448F-916D-5DB355528A7F}"/>
              </a:ext>
            </a:extLst>
          </p:cNvPr>
          <p:cNvSpPr>
            <a:spLocks noGrp="1"/>
          </p:cNvSpPr>
          <p:nvPr>
            <p:ph type="ctrTitle"/>
          </p:nvPr>
        </p:nvSpPr>
        <p:spPr>
          <a:xfrm>
            <a:off x="3275856" y="359898"/>
            <a:ext cx="5563344" cy="548822"/>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10 декабря</a:t>
            </a:r>
            <a:endParaRPr lang="ru-RU" dirty="0"/>
          </a:p>
        </p:txBody>
      </p:sp>
      <p:sp>
        <p:nvSpPr>
          <p:cNvPr id="3" name="Подзаголовок 2">
            <a:extLst>
              <a:ext uri="{FF2B5EF4-FFF2-40B4-BE49-F238E27FC236}">
                <a16:creationId xmlns="" xmlns:a16="http://schemas.microsoft.com/office/drawing/2014/main" id="{46535C9C-8545-4AE6-A939-341196A930E2}"/>
              </a:ext>
            </a:extLst>
          </p:cNvPr>
          <p:cNvSpPr>
            <a:spLocks noGrp="1"/>
          </p:cNvSpPr>
          <p:nvPr>
            <p:ph type="subTitle" idx="1"/>
          </p:nvPr>
        </p:nvSpPr>
        <p:spPr>
          <a:xfrm>
            <a:off x="1432560" y="908720"/>
            <a:ext cx="7406640" cy="1584176"/>
          </a:xfrm>
        </p:spPr>
        <p:txBody>
          <a:bodyPr/>
          <a:lstStyle/>
          <a:p>
            <a:pPr marL="365760" lvl="0" indent="-283464">
              <a:buClr>
                <a:srgbClr val="3891A7"/>
              </a:buClr>
              <a:buFont typeface="Wingdings 2"/>
              <a:buChar char=""/>
            </a:pPr>
            <a:r>
              <a:rPr lang="ru-RU" sz="2000" dirty="0">
                <a:solidFill>
                  <a:prstClr val="black"/>
                </a:solidFill>
                <a:latin typeface="Times New Roman" panose="02020603050405020304" pitchFamily="18" charset="0"/>
                <a:ea typeface="Times New Roman" panose="02020603050405020304" pitchFamily="18" charset="0"/>
              </a:rPr>
              <a:t>К 10 декабря контрударами частей 3-й Ударной армии (К. Н. Галицкий) Калининского фронта войска немецкой 8-й танковой дивизии были отброшены, </a:t>
            </a:r>
            <a:r>
              <a:rPr lang="ru-RU" sz="2000" dirty="0" err="1">
                <a:solidFill>
                  <a:prstClr val="black"/>
                </a:solidFill>
                <a:latin typeface="Times New Roman" panose="02020603050405020304" pitchFamily="18" charset="0"/>
                <a:ea typeface="Times New Roman" panose="02020603050405020304" pitchFamily="18" charset="0"/>
              </a:rPr>
              <a:t>Ряднево</a:t>
            </a:r>
            <a:r>
              <a:rPr lang="ru-RU" sz="2000" dirty="0">
                <a:solidFill>
                  <a:prstClr val="black"/>
                </a:solidFill>
                <a:latin typeface="Times New Roman" panose="02020603050405020304" pitchFamily="18" charset="0"/>
                <a:ea typeface="Times New Roman" panose="02020603050405020304" pitchFamily="18" charset="0"/>
              </a:rPr>
              <a:t> и </a:t>
            </a:r>
            <a:r>
              <a:rPr lang="ru-RU" sz="2000" dirty="0" err="1">
                <a:solidFill>
                  <a:prstClr val="black"/>
                </a:solidFill>
                <a:latin typeface="Times New Roman" panose="02020603050405020304" pitchFamily="18" charset="0"/>
                <a:ea typeface="Times New Roman" panose="02020603050405020304" pitchFamily="18" charset="0"/>
              </a:rPr>
              <a:t>Тимохны</a:t>
            </a:r>
            <a:r>
              <a:rPr lang="ru-RU" sz="2000" dirty="0">
                <a:solidFill>
                  <a:prstClr val="black"/>
                </a:solidFill>
                <a:latin typeface="Times New Roman" panose="02020603050405020304" pitchFamily="18" charset="0"/>
                <a:ea typeface="Times New Roman" panose="02020603050405020304" pitchFamily="18" charset="0"/>
              </a:rPr>
              <a:t> освобождены, плотное кольцо окружения на северо-западном направлении восстановлено.</a:t>
            </a:r>
          </a:p>
          <a:p>
            <a:endParaRPr lang="ru-RU" dirty="0"/>
          </a:p>
        </p:txBody>
      </p:sp>
      <p:pic>
        <p:nvPicPr>
          <p:cNvPr id="13314" name="Picture 2">
            <a:extLst>
              <a:ext uri="{FF2B5EF4-FFF2-40B4-BE49-F238E27FC236}">
                <a16:creationId xmlns="" xmlns:a16="http://schemas.microsoft.com/office/drawing/2014/main" id="{8E0EC1EA-9453-4644-A5D5-DAA2324A7B86}"/>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01808" y="2492896"/>
            <a:ext cx="5868144" cy="385300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832708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C324E47-2402-4232-AAE0-8CC8E667AA81}"/>
              </a:ext>
            </a:extLst>
          </p:cNvPr>
          <p:cNvSpPr>
            <a:spLocks noGrp="1"/>
          </p:cNvSpPr>
          <p:nvPr>
            <p:ph type="ctrTitle"/>
          </p:nvPr>
        </p:nvSpPr>
        <p:spPr>
          <a:xfrm>
            <a:off x="3275856" y="359898"/>
            <a:ext cx="5563344" cy="476814"/>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11 декабря</a:t>
            </a:r>
            <a:endParaRPr lang="ru-RU" dirty="0"/>
          </a:p>
        </p:txBody>
      </p:sp>
      <p:sp>
        <p:nvSpPr>
          <p:cNvPr id="3" name="Подзаголовок 2">
            <a:extLst>
              <a:ext uri="{FF2B5EF4-FFF2-40B4-BE49-F238E27FC236}">
                <a16:creationId xmlns="" xmlns:a16="http://schemas.microsoft.com/office/drawing/2014/main" id="{253136D3-15CB-45A5-9EA3-BD722C31B727}"/>
              </a:ext>
            </a:extLst>
          </p:cNvPr>
          <p:cNvSpPr>
            <a:spLocks noGrp="1"/>
          </p:cNvSpPr>
          <p:nvPr>
            <p:ph type="subTitle" idx="1"/>
          </p:nvPr>
        </p:nvSpPr>
        <p:spPr>
          <a:xfrm>
            <a:off x="1432560" y="836712"/>
            <a:ext cx="7406640" cy="5904656"/>
          </a:xfrm>
        </p:spPr>
        <p:txBody>
          <a:bodyPr>
            <a:normAutofit/>
          </a:bodyPr>
          <a:lstStyle/>
          <a:p>
            <a:pPr marL="365760" lvl="0" indent="-283464">
              <a:buClr>
                <a:srgbClr val="3891A7"/>
              </a:buClr>
              <a:buFont typeface="Wingdings 2"/>
              <a:buChar char=""/>
            </a:pPr>
            <a:r>
              <a:rPr lang="ru-RU" sz="2000" dirty="0">
                <a:solidFill>
                  <a:prstClr val="black"/>
                </a:solidFill>
                <a:latin typeface="Times New Roman" panose="02020603050405020304" pitchFamily="18" charset="0"/>
                <a:ea typeface="Times New Roman" panose="02020603050405020304" pitchFamily="18" charset="0"/>
              </a:rPr>
              <a:t>После неудачной попытки деблокировать осажденный гарнизон с северо-запада немцы перенесли основные усилия на юго-запад, в район </a:t>
            </a:r>
            <a:r>
              <a:rPr lang="ru-RU" sz="2000" dirty="0" err="1">
                <a:solidFill>
                  <a:prstClr val="black"/>
                </a:solidFill>
                <a:latin typeface="Times New Roman" panose="02020603050405020304" pitchFamily="18" charset="0"/>
                <a:ea typeface="Times New Roman" panose="02020603050405020304" pitchFamily="18" charset="0"/>
              </a:rPr>
              <a:t>Лешаково</a:t>
            </a:r>
            <a:r>
              <a:rPr lang="ru-RU" sz="2000" dirty="0">
                <a:solidFill>
                  <a:prstClr val="black"/>
                </a:solidFill>
                <a:latin typeface="Times New Roman" panose="02020603050405020304" pitchFamily="18" charset="0"/>
                <a:ea typeface="Times New Roman" panose="02020603050405020304" pitchFamily="18" charset="0"/>
              </a:rPr>
              <a:t>, </a:t>
            </a:r>
            <a:r>
              <a:rPr lang="ru-RU" sz="2000" dirty="0" err="1">
                <a:solidFill>
                  <a:prstClr val="black"/>
                </a:solidFill>
                <a:latin typeface="Times New Roman" panose="02020603050405020304" pitchFamily="18" charset="0"/>
                <a:ea typeface="Times New Roman" panose="02020603050405020304" pitchFamily="18" charset="0"/>
              </a:rPr>
              <a:t>Конюшки</a:t>
            </a:r>
            <a:r>
              <a:rPr lang="ru-RU" sz="2000" dirty="0">
                <a:solidFill>
                  <a:prstClr val="black"/>
                </a:solidFill>
                <a:latin typeface="Times New Roman" panose="02020603050405020304" pitchFamily="18" charset="0"/>
                <a:ea typeface="Times New Roman" panose="02020603050405020304" pitchFamily="18" charset="0"/>
              </a:rPr>
              <a:t>. Отсюда по кратчайшему направлению к Великим Лукам на 6-километровом фронте стремилась прорваться 291-я пехотная дивизия, которой удалось потеснить части 9-й гвардейской дивизии генерала </a:t>
            </a:r>
            <a:r>
              <a:rPr lang="ru-RU" sz="2000" dirty="0" err="1">
                <a:solidFill>
                  <a:prstClr val="black"/>
                </a:solidFill>
                <a:latin typeface="Times New Roman" panose="02020603050405020304" pitchFamily="18" charset="0"/>
                <a:ea typeface="Times New Roman" panose="02020603050405020304" pitchFamily="18" charset="0"/>
              </a:rPr>
              <a:t>Простякова</a:t>
            </a:r>
            <a:r>
              <a:rPr lang="ru-RU" sz="2000" dirty="0">
                <a:solidFill>
                  <a:prstClr val="black"/>
                </a:solidFill>
                <a:latin typeface="Times New Roman" panose="02020603050405020304" pitchFamily="18" charset="0"/>
                <a:ea typeface="Times New Roman" panose="02020603050405020304" pitchFamily="18" charset="0"/>
              </a:rPr>
              <a:t> 3-й Ударной армии (К. Н. Галицкий) Калининского фронта (М. А. </a:t>
            </a:r>
            <a:r>
              <a:rPr lang="ru-RU" sz="2000" dirty="0" err="1">
                <a:solidFill>
                  <a:prstClr val="black"/>
                </a:solidFill>
                <a:latin typeface="Times New Roman" panose="02020603050405020304" pitchFamily="18" charset="0"/>
                <a:ea typeface="Times New Roman" panose="02020603050405020304" pitchFamily="18" charset="0"/>
              </a:rPr>
              <a:t>Пуркаев</a:t>
            </a:r>
            <a:r>
              <a:rPr lang="ru-RU" sz="2000" dirty="0">
                <a:solidFill>
                  <a:prstClr val="black"/>
                </a:solidFill>
                <a:latin typeface="Times New Roman" panose="02020603050405020304" pitchFamily="18" charset="0"/>
                <a:ea typeface="Times New Roman" panose="02020603050405020304" pitchFamily="18" charset="0"/>
              </a:rPr>
              <a:t>)</a:t>
            </a:r>
          </a:p>
          <a:p>
            <a:pPr marL="365760" lvl="0" indent="-283464">
              <a:buClr>
                <a:srgbClr val="3891A7"/>
              </a:buClr>
              <a:buFont typeface="Wingdings 2"/>
              <a:buChar char=""/>
            </a:pPr>
            <a:r>
              <a:rPr lang="ru-RU" sz="2000" dirty="0">
                <a:solidFill>
                  <a:prstClr val="black"/>
                </a:solidFill>
                <a:latin typeface="Times New Roman" panose="02020603050405020304" pitchFamily="18" charset="0"/>
                <a:ea typeface="Times New Roman" panose="02020603050405020304" pitchFamily="18" charset="0"/>
              </a:rPr>
              <a:t>11 декабря Г. К. Жуков и М. А. </a:t>
            </a:r>
            <a:r>
              <a:rPr lang="ru-RU" sz="2000" dirty="0" err="1">
                <a:solidFill>
                  <a:prstClr val="black"/>
                </a:solidFill>
                <a:latin typeface="Times New Roman" panose="02020603050405020304" pitchFamily="18" charset="0"/>
                <a:ea typeface="Times New Roman" panose="02020603050405020304" pitchFamily="18" charset="0"/>
              </a:rPr>
              <a:t>Пуркаев</a:t>
            </a:r>
            <a:r>
              <a:rPr lang="ru-RU" sz="2000" dirty="0">
                <a:solidFill>
                  <a:prstClr val="black"/>
                </a:solidFill>
                <a:latin typeface="Times New Roman" panose="02020603050405020304" pitchFamily="18" charset="0"/>
                <a:ea typeface="Times New Roman" panose="02020603050405020304" pitchFamily="18" charset="0"/>
              </a:rPr>
              <a:t> приказали прекратить выдохшееся наступление. В. А. Юшкевич был смещён с поста командующего 22-й армией и заменён М. Д. Селезневым. Первым приказом, полученным М. Д. Селезневым из штаба Калининского фронта, было «продолжать теснить» немецкие войска в долине Лучесы.</a:t>
            </a:r>
            <a:endParaRPr lang="ru-RU" sz="2000" dirty="0">
              <a:solidFill>
                <a:prstClr val="black"/>
              </a:solidFill>
              <a:latin typeface="Times New Roman" pitchFamily="18" charset="0"/>
              <a:cs typeface="Times New Roman" pitchFamily="18" charset="0"/>
            </a:endParaRPr>
          </a:p>
          <a:p>
            <a:endParaRPr lang="ru-RU" dirty="0"/>
          </a:p>
        </p:txBody>
      </p:sp>
    </p:spTree>
    <p:extLst>
      <p:ext uri="{BB962C8B-B14F-4D97-AF65-F5344CB8AC3E}">
        <p14:creationId xmlns="" xmlns:p14="http://schemas.microsoft.com/office/powerpoint/2010/main" val="21120395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CF768CB-2AFF-40AC-8D57-7DF77C5DDEB5}"/>
              </a:ext>
            </a:extLst>
          </p:cNvPr>
          <p:cNvSpPr>
            <a:spLocks noGrp="1"/>
          </p:cNvSpPr>
          <p:nvPr>
            <p:ph type="ctrTitle"/>
          </p:nvPr>
        </p:nvSpPr>
        <p:spPr>
          <a:xfrm>
            <a:off x="3491880" y="359898"/>
            <a:ext cx="5347320" cy="620830"/>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12 декабря</a:t>
            </a:r>
            <a:endParaRPr lang="ru-RU" dirty="0"/>
          </a:p>
        </p:txBody>
      </p:sp>
      <p:sp>
        <p:nvSpPr>
          <p:cNvPr id="3" name="Подзаголовок 2">
            <a:extLst>
              <a:ext uri="{FF2B5EF4-FFF2-40B4-BE49-F238E27FC236}">
                <a16:creationId xmlns="" xmlns:a16="http://schemas.microsoft.com/office/drawing/2014/main" id="{9F3C999B-E71E-48B2-823B-1E2248AD46EE}"/>
              </a:ext>
            </a:extLst>
          </p:cNvPr>
          <p:cNvSpPr>
            <a:spLocks noGrp="1"/>
          </p:cNvSpPr>
          <p:nvPr>
            <p:ph type="subTitle" idx="1"/>
          </p:nvPr>
        </p:nvSpPr>
        <p:spPr>
          <a:xfrm>
            <a:off x="1432560" y="980728"/>
            <a:ext cx="7406640" cy="5688632"/>
          </a:xfrm>
        </p:spPr>
        <p:txBody>
          <a:bodyPr/>
          <a:lstStyle/>
          <a:p>
            <a:pPr marL="365760" lvl="0" indent="-283464">
              <a:buClr>
                <a:srgbClr val="3891A7"/>
              </a:buClr>
              <a:buFont typeface="Wingdings 2"/>
              <a:buChar char=""/>
            </a:pPr>
            <a:r>
              <a:rPr lang="ru-RU" sz="2800" dirty="0">
                <a:solidFill>
                  <a:prstClr val="black"/>
                </a:solidFill>
                <a:latin typeface="Times New Roman" panose="02020603050405020304" pitchFamily="18" charset="0"/>
                <a:ea typeface="Times New Roman" panose="02020603050405020304" pitchFamily="18" charset="0"/>
              </a:rPr>
              <a:t>12 декабря — Начало оборонительных боёв соединений Сталинградского фронта против </a:t>
            </a:r>
            <a:r>
              <a:rPr lang="ru-RU" sz="2800" dirty="0" err="1">
                <a:solidFill>
                  <a:prstClr val="black"/>
                </a:solidFill>
                <a:latin typeface="Times New Roman" panose="02020603050405020304" pitchFamily="18" charset="0"/>
                <a:ea typeface="Times New Roman" panose="02020603050405020304" pitchFamily="18" charset="0"/>
              </a:rPr>
              <a:t>котельниковской</a:t>
            </a:r>
            <a:r>
              <a:rPr lang="ru-RU" sz="2800" dirty="0">
                <a:solidFill>
                  <a:prstClr val="black"/>
                </a:solidFill>
                <a:latin typeface="Times New Roman" panose="02020603050405020304" pitchFamily="18" charset="0"/>
                <a:ea typeface="Times New Roman" panose="02020603050405020304" pitchFamily="18" charset="0"/>
              </a:rPr>
              <a:t> группировки врага, перешедшей в наступление с целью деблокирования окружённых под Сталинградом немецко-фашистских войск.</a:t>
            </a:r>
          </a:p>
          <a:p>
            <a:pPr marL="365760" lvl="0" indent="-283464">
              <a:buClr>
                <a:srgbClr val="3891A7"/>
              </a:buClr>
              <a:buFont typeface="Wingdings 2"/>
              <a:buChar char=""/>
            </a:pPr>
            <a:r>
              <a:rPr lang="ru-RU" sz="2800" dirty="0">
                <a:solidFill>
                  <a:prstClr val="black"/>
                </a:solidFill>
                <a:latin typeface="Times New Roman" panose="02020603050405020304" pitchFamily="18" charset="0"/>
                <a:ea typeface="Times New Roman" panose="02020603050405020304" pitchFamily="18" charset="0"/>
              </a:rPr>
              <a:t>Наступление армейской группы «Гот» (кодовое наименование операции «Зимняя гроза») началось утром 12 декабря. </a:t>
            </a:r>
            <a:endParaRPr lang="ru-RU" sz="2800" dirty="0">
              <a:solidFill>
                <a:prstClr val="black"/>
              </a:solidFill>
              <a:latin typeface="Times New Roman" pitchFamily="18" charset="0"/>
              <a:cs typeface="Times New Roman" pitchFamily="18" charset="0"/>
            </a:endParaRPr>
          </a:p>
          <a:p>
            <a:endParaRPr lang="ru-RU" dirty="0"/>
          </a:p>
        </p:txBody>
      </p:sp>
    </p:spTree>
    <p:extLst>
      <p:ext uri="{BB962C8B-B14F-4D97-AF65-F5344CB8AC3E}">
        <p14:creationId xmlns="" xmlns:p14="http://schemas.microsoft.com/office/powerpoint/2010/main" val="42678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2AEA129-6C27-439F-864A-7FC837FA8457}"/>
              </a:ext>
            </a:extLst>
          </p:cNvPr>
          <p:cNvSpPr>
            <a:spLocks noGrp="1"/>
          </p:cNvSpPr>
          <p:nvPr>
            <p:ph type="ctrTitle"/>
          </p:nvPr>
        </p:nvSpPr>
        <p:spPr>
          <a:xfrm>
            <a:off x="3707904" y="359898"/>
            <a:ext cx="3507302" cy="764846"/>
          </a:xfrm>
        </p:spPr>
        <p:txBody>
          <a:bodyPr>
            <a:normAutofit/>
          </a:bodyPr>
          <a:lstStyle/>
          <a:p>
            <a:r>
              <a:rPr lang="ru-RU" dirty="0">
                <a:latin typeface="Times New Roman" panose="02020603050405020304" pitchFamily="18" charset="0"/>
                <a:cs typeface="Times New Roman" panose="02020603050405020304" pitchFamily="18" charset="0"/>
              </a:rPr>
              <a:t>2 </a:t>
            </a:r>
            <a:r>
              <a:rPr lang="ru-RU" dirty="0" smtClean="0">
                <a:latin typeface="Times New Roman" panose="02020603050405020304" pitchFamily="18" charset="0"/>
                <a:cs typeface="Times New Roman" panose="02020603050405020304" pitchFamily="18" charset="0"/>
              </a:rPr>
              <a:t>декабря</a:t>
            </a:r>
            <a:endParaRPr lang="ru-RU"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 xmlns:a16="http://schemas.microsoft.com/office/drawing/2014/main" id="{C1572798-4F5F-4EDF-B5B3-E30B1AB0AF66}"/>
              </a:ext>
            </a:extLst>
          </p:cNvPr>
          <p:cNvSpPr>
            <a:spLocks noGrp="1"/>
          </p:cNvSpPr>
          <p:nvPr>
            <p:ph type="subTitle" idx="1"/>
          </p:nvPr>
        </p:nvSpPr>
        <p:spPr>
          <a:xfrm>
            <a:off x="1432560" y="1124744"/>
            <a:ext cx="3499480" cy="5184576"/>
          </a:xfrm>
        </p:spPr>
        <p:txBody>
          <a:bodyPr>
            <a:normAutofit fontScale="85000" lnSpcReduction="20000"/>
          </a:bodyPr>
          <a:lstStyle/>
          <a:p>
            <a:pPr marL="365760" lvl="0" indent="-283464">
              <a:buClr>
                <a:srgbClr val="3891A7"/>
              </a:buClr>
              <a:buFont typeface="Wingdings 2"/>
              <a:buChar char=""/>
            </a:pPr>
            <a:r>
              <a:rPr lang="ru-RU" sz="2700" dirty="0">
                <a:solidFill>
                  <a:srgbClr val="000000"/>
                </a:solidFill>
                <a:latin typeface="Times New Roman" panose="02020603050405020304" pitchFamily="18" charset="0"/>
              </a:rPr>
              <a:t>Группа армий «Центр». Наро-Фоминск. К полудню 2 декабря немецкий 478-й пехотный полк 258-й дивизии при поддержке 15-ти танков занял Петровское и </a:t>
            </a:r>
            <a:r>
              <a:rPr lang="ru-RU" sz="2700" dirty="0" err="1">
                <a:solidFill>
                  <a:srgbClr val="000000"/>
                </a:solidFill>
                <a:latin typeface="Times New Roman" panose="02020603050405020304" pitchFamily="18" charset="0"/>
              </a:rPr>
              <a:t>Бурцево</a:t>
            </a:r>
            <a:r>
              <a:rPr lang="ru-RU" sz="2700" dirty="0">
                <a:solidFill>
                  <a:srgbClr val="000000"/>
                </a:solidFill>
                <a:latin typeface="Times New Roman" panose="02020603050405020304" pitchFamily="18" charset="0"/>
              </a:rPr>
              <a:t>. До окраин Москвы оставалось 30 км</a:t>
            </a:r>
            <a:r>
              <a:rPr lang="en-US" sz="2700" dirty="0">
                <a:solidFill>
                  <a:srgbClr val="000000"/>
                </a:solidFill>
                <a:latin typeface="Times New Roman" panose="02020603050405020304" pitchFamily="18" charset="0"/>
              </a:rPr>
              <a:t>.</a:t>
            </a:r>
          </a:p>
          <a:p>
            <a:pPr marL="365760" lvl="0" indent="-283464">
              <a:buClr>
                <a:srgbClr val="3891A7"/>
              </a:buClr>
              <a:buFont typeface="Wingdings 2"/>
              <a:buChar char=""/>
            </a:pPr>
            <a:r>
              <a:rPr lang="ru-RU" sz="2700" dirty="0">
                <a:solidFill>
                  <a:srgbClr val="000000"/>
                </a:solidFill>
                <a:latin typeface="Times New Roman" panose="02020603050405020304" pitchFamily="18" charset="0"/>
              </a:rPr>
              <a:t>Завершилась Ростовская наступательная операция проходившая с 17 ноября по 2 декабря 1941 года</a:t>
            </a:r>
            <a:endParaRPr lang="ru-RU" sz="2700" dirty="0">
              <a:solidFill>
                <a:prstClr val="black"/>
              </a:solidFill>
            </a:endParaRPr>
          </a:p>
          <a:p>
            <a:endParaRPr lang="ru-RU" dirty="0"/>
          </a:p>
        </p:txBody>
      </p:sp>
      <p:pic>
        <p:nvPicPr>
          <p:cNvPr id="2050" name="Picture 2">
            <a:extLst>
              <a:ext uri="{FF2B5EF4-FFF2-40B4-BE49-F238E27FC236}">
                <a16:creationId xmlns="" xmlns:a16="http://schemas.microsoft.com/office/drawing/2014/main" id="{1304B101-A9DF-43EB-95B4-DB671DF1160E}"/>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788024" y="2492897"/>
            <a:ext cx="3960440" cy="381642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121676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A9F0E08-B78C-49F0-BFCE-A1D66D327E06}"/>
              </a:ext>
            </a:extLst>
          </p:cNvPr>
          <p:cNvSpPr>
            <a:spLocks noGrp="1"/>
          </p:cNvSpPr>
          <p:nvPr>
            <p:ph type="ctrTitle"/>
          </p:nvPr>
        </p:nvSpPr>
        <p:spPr>
          <a:xfrm>
            <a:off x="3779912" y="359898"/>
            <a:ext cx="5059288" cy="548822"/>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1</a:t>
            </a:r>
            <a:r>
              <a:rPr lang="en-US" dirty="0">
                <a:solidFill>
                  <a:srgbClr val="4F271C">
                    <a:satMod val="130000"/>
                  </a:srgbClr>
                </a:solidFill>
                <a:latin typeface="Times New Roman" pitchFamily="18" charset="0"/>
                <a:cs typeface="Times New Roman" pitchFamily="18" charset="0"/>
              </a:rPr>
              <a:t>3</a:t>
            </a:r>
            <a:r>
              <a:rPr lang="ru-RU" dirty="0">
                <a:solidFill>
                  <a:srgbClr val="4F271C">
                    <a:satMod val="130000"/>
                  </a:srgbClr>
                </a:solidFill>
                <a:latin typeface="Times New Roman" pitchFamily="18" charset="0"/>
                <a:cs typeface="Times New Roman" pitchFamily="18" charset="0"/>
              </a:rPr>
              <a:t> декабря</a:t>
            </a:r>
            <a:endParaRPr lang="ru-RU" dirty="0"/>
          </a:p>
        </p:txBody>
      </p:sp>
      <p:sp>
        <p:nvSpPr>
          <p:cNvPr id="3" name="Подзаголовок 2">
            <a:extLst>
              <a:ext uri="{FF2B5EF4-FFF2-40B4-BE49-F238E27FC236}">
                <a16:creationId xmlns="" xmlns:a16="http://schemas.microsoft.com/office/drawing/2014/main" id="{D40FF216-8983-4097-99F9-622F55F93D04}"/>
              </a:ext>
            </a:extLst>
          </p:cNvPr>
          <p:cNvSpPr>
            <a:spLocks noGrp="1"/>
          </p:cNvSpPr>
          <p:nvPr>
            <p:ph type="subTitle" idx="1"/>
          </p:nvPr>
        </p:nvSpPr>
        <p:spPr>
          <a:xfrm>
            <a:off x="1432560" y="908720"/>
            <a:ext cx="7406640" cy="5760640"/>
          </a:xfrm>
        </p:spPr>
        <p:txBody>
          <a:bodyPr/>
          <a:lstStyle/>
          <a:p>
            <a:pPr marL="365760" lvl="0" indent="-283464">
              <a:buClr>
                <a:srgbClr val="3891A7"/>
              </a:buClr>
              <a:buFont typeface="Wingdings 2"/>
              <a:buChar char=""/>
            </a:pPr>
            <a:r>
              <a:rPr lang="ru-RU" sz="2400" dirty="0">
                <a:solidFill>
                  <a:prstClr val="black"/>
                </a:solidFill>
                <a:latin typeface="Times New Roman" panose="02020603050405020304" pitchFamily="18" charset="0"/>
                <a:ea typeface="Times New Roman" panose="02020603050405020304" pitchFamily="18" charset="0"/>
              </a:rPr>
              <a:t>30-я армия (В. Я. Колпакчи) Западного фронта (И. С. Конев) 13 декабря присоединилась к атаке 39-й армии. 375-я и 380-я дивизии при поддержке 49-й механизированной бригады и нескольких танковых бригад и полков (в том числе 196-й и 10-й гвардейской танковых бригад) нанесли удар по позициям немецкой 87-й пехотной дивизии между Кошкино и Бургово. Местами танковые бригады прорвали передний край обороны немцев, но интенсивный обстрел лишил их поддержки пехоты, и атаки прекратились после достижения незначительных успехов</a:t>
            </a:r>
            <a:r>
              <a:rPr lang="en-US" sz="2400" dirty="0">
                <a:solidFill>
                  <a:prstClr val="black"/>
                </a:solidFill>
                <a:latin typeface="Times New Roman" panose="02020603050405020304" pitchFamily="18" charset="0"/>
                <a:ea typeface="Times New Roman" panose="02020603050405020304" pitchFamily="18" charset="0"/>
              </a:rPr>
              <a:t>.</a:t>
            </a:r>
            <a:endParaRPr lang="ru-RU" sz="2400" dirty="0">
              <a:solidFill>
                <a:prstClr val="black"/>
              </a:solidFill>
              <a:latin typeface="Times New Roman" pitchFamily="18" charset="0"/>
              <a:cs typeface="Times New Roman" pitchFamily="18" charset="0"/>
            </a:endParaRPr>
          </a:p>
          <a:p>
            <a:endParaRPr lang="ru-RU" dirty="0"/>
          </a:p>
        </p:txBody>
      </p:sp>
    </p:spTree>
    <p:extLst>
      <p:ext uri="{BB962C8B-B14F-4D97-AF65-F5344CB8AC3E}">
        <p14:creationId xmlns="" xmlns:p14="http://schemas.microsoft.com/office/powerpoint/2010/main" val="16034982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0B59527F-A072-44D1-BDC2-641DD2B2A516}"/>
              </a:ext>
            </a:extLst>
          </p:cNvPr>
          <p:cNvSpPr>
            <a:spLocks noGrp="1"/>
          </p:cNvSpPr>
          <p:nvPr>
            <p:ph type="ctrTitle"/>
          </p:nvPr>
        </p:nvSpPr>
        <p:spPr>
          <a:xfrm>
            <a:off x="3347864" y="359898"/>
            <a:ext cx="5491336" cy="548822"/>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1</a:t>
            </a:r>
            <a:r>
              <a:rPr lang="en-US" dirty="0">
                <a:solidFill>
                  <a:srgbClr val="4F271C">
                    <a:satMod val="130000"/>
                  </a:srgbClr>
                </a:solidFill>
                <a:latin typeface="Times New Roman" pitchFamily="18" charset="0"/>
                <a:cs typeface="Times New Roman" pitchFamily="18" charset="0"/>
              </a:rPr>
              <a:t>4</a:t>
            </a:r>
            <a:r>
              <a:rPr lang="ru-RU" dirty="0">
                <a:solidFill>
                  <a:srgbClr val="4F271C">
                    <a:satMod val="130000"/>
                  </a:srgbClr>
                </a:solidFill>
                <a:latin typeface="Times New Roman" pitchFamily="18" charset="0"/>
                <a:cs typeface="Times New Roman" pitchFamily="18" charset="0"/>
              </a:rPr>
              <a:t> декабря</a:t>
            </a:r>
            <a:endParaRPr lang="ru-RU" dirty="0"/>
          </a:p>
        </p:txBody>
      </p:sp>
      <p:sp>
        <p:nvSpPr>
          <p:cNvPr id="3" name="Подзаголовок 2">
            <a:extLst>
              <a:ext uri="{FF2B5EF4-FFF2-40B4-BE49-F238E27FC236}">
                <a16:creationId xmlns="" xmlns:a16="http://schemas.microsoft.com/office/drawing/2014/main" id="{1263643E-29BE-4600-85C4-DAB5734546A2}"/>
              </a:ext>
            </a:extLst>
          </p:cNvPr>
          <p:cNvSpPr>
            <a:spLocks noGrp="1"/>
          </p:cNvSpPr>
          <p:nvPr>
            <p:ph type="subTitle" idx="1"/>
          </p:nvPr>
        </p:nvSpPr>
        <p:spPr>
          <a:xfrm>
            <a:off x="1259632" y="1052736"/>
            <a:ext cx="2880320" cy="5544616"/>
          </a:xfrm>
        </p:spPr>
        <p:txBody>
          <a:bodyPr>
            <a:normAutofit fontScale="85000" lnSpcReduction="10000"/>
          </a:bodyPr>
          <a:lstStyle/>
          <a:p>
            <a:pPr marL="365760" lvl="0" indent="-283464">
              <a:buClr>
                <a:srgbClr val="3891A7"/>
              </a:buClr>
              <a:buFont typeface="Wingdings 2"/>
              <a:buChar char=""/>
            </a:pPr>
            <a:r>
              <a:rPr lang="ru-RU" sz="2000" dirty="0">
                <a:solidFill>
                  <a:prstClr val="black"/>
                </a:solidFill>
                <a:latin typeface="Times New Roman" panose="02020603050405020304" pitchFamily="18" charset="0"/>
                <a:ea typeface="Times New Roman" panose="02020603050405020304" pitchFamily="18" charset="0"/>
              </a:rPr>
              <a:t>Поздно вечером 14 декабря Г. К. Жуков, который лично принял командование 41-й армией после отставки генерала Г. Ф. Тарасова, разрешил окружённым войскам М. Д. Соломатина прорываться на соединение с основными частями армии.</a:t>
            </a:r>
          </a:p>
          <a:p>
            <a:pPr marL="365760" lvl="0" indent="-283464">
              <a:buClr>
                <a:srgbClr val="3891A7"/>
              </a:buClr>
              <a:buFont typeface="Wingdings 2"/>
              <a:buChar char=""/>
            </a:pPr>
            <a:r>
              <a:rPr lang="ru-RU" sz="2000" dirty="0">
                <a:solidFill>
                  <a:prstClr val="black"/>
                </a:solidFill>
                <a:latin typeface="Times New Roman" panose="02020603050405020304" pitchFamily="18" charset="0"/>
                <a:ea typeface="Times New Roman" panose="02020603050405020304" pitchFamily="18" charset="0"/>
              </a:rPr>
              <a:t>5-я ударная армия (М. М. Попов) Сталинградского фронта (А. И. Ерёменко) перешла в наступление на противника, действовавшего в районе </a:t>
            </a:r>
            <a:r>
              <a:rPr lang="ru-RU" sz="2000" dirty="0" err="1">
                <a:solidFill>
                  <a:prstClr val="black"/>
                </a:solidFill>
                <a:latin typeface="Times New Roman" panose="02020603050405020304" pitchFamily="18" charset="0"/>
                <a:ea typeface="Times New Roman" panose="02020603050405020304" pitchFamily="18" charset="0"/>
              </a:rPr>
              <a:t>Рычковский</a:t>
            </a:r>
            <a:r>
              <a:rPr lang="ru-RU" sz="2000" dirty="0">
                <a:solidFill>
                  <a:prstClr val="black"/>
                </a:solidFill>
                <a:latin typeface="Times New Roman" panose="02020603050405020304" pitchFamily="18" charset="0"/>
                <a:ea typeface="Times New Roman" panose="02020603050405020304" pitchFamily="18" charset="0"/>
              </a:rPr>
              <a:t>, Верхне-</a:t>
            </a:r>
            <a:r>
              <a:rPr lang="ru-RU" sz="2000" dirty="0" err="1">
                <a:solidFill>
                  <a:prstClr val="black"/>
                </a:solidFill>
                <a:latin typeface="Times New Roman" panose="02020603050405020304" pitchFamily="18" charset="0"/>
                <a:ea typeface="Times New Roman" panose="02020603050405020304" pitchFamily="18" charset="0"/>
              </a:rPr>
              <a:t>Чирский</a:t>
            </a:r>
            <a:r>
              <a:rPr lang="ru-RU" sz="2000" dirty="0">
                <a:solidFill>
                  <a:prstClr val="black"/>
                </a:solidFill>
                <a:latin typeface="Times New Roman" panose="02020603050405020304" pitchFamily="18" charset="0"/>
                <a:ea typeface="Times New Roman" panose="02020603050405020304" pitchFamily="18" charset="0"/>
              </a:rPr>
              <a:t>. </a:t>
            </a:r>
            <a:endParaRPr lang="ru-RU" sz="2000" dirty="0">
              <a:solidFill>
                <a:prstClr val="black"/>
              </a:solidFill>
              <a:latin typeface="Times New Roman" pitchFamily="18" charset="0"/>
              <a:cs typeface="Times New Roman" pitchFamily="18" charset="0"/>
            </a:endParaRPr>
          </a:p>
          <a:p>
            <a:endParaRPr lang="ru-RU" dirty="0"/>
          </a:p>
        </p:txBody>
      </p:sp>
      <p:pic>
        <p:nvPicPr>
          <p:cNvPr id="14340" name="Picture 4">
            <a:extLst>
              <a:ext uri="{FF2B5EF4-FFF2-40B4-BE49-F238E27FC236}">
                <a16:creationId xmlns="" xmlns:a16="http://schemas.microsoft.com/office/drawing/2014/main" id="{8CDE722D-3B4A-4975-8206-D3E4C1FB7C00}"/>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48669" y="1844825"/>
            <a:ext cx="4590531" cy="38274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0735355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DB28926-3E7F-43BB-B665-CD1203CB8775}"/>
              </a:ext>
            </a:extLst>
          </p:cNvPr>
          <p:cNvSpPr>
            <a:spLocks noGrp="1"/>
          </p:cNvSpPr>
          <p:nvPr>
            <p:ph type="title"/>
          </p:nvPr>
        </p:nvSpPr>
        <p:spPr>
          <a:xfrm>
            <a:off x="3347864" y="274638"/>
            <a:ext cx="5585824" cy="490066"/>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1</a:t>
            </a:r>
            <a:r>
              <a:rPr lang="en-US" dirty="0">
                <a:solidFill>
                  <a:srgbClr val="4F271C">
                    <a:satMod val="130000"/>
                  </a:srgbClr>
                </a:solidFill>
                <a:latin typeface="Times New Roman" pitchFamily="18" charset="0"/>
                <a:cs typeface="Times New Roman" pitchFamily="18" charset="0"/>
              </a:rPr>
              <a:t>5</a:t>
            </a:r>
            <a:r>
              <a:rPr lang="ru-RU" dirty="0">
                <a:solidFill>
                  <a:srgbClr val="4F271C">
                    <a:satMod val="130000"/>
                  </a:srgbClr>
                </a:solidFill>
                <a:latin typeface="Times New Roman" pitchFamily="18" charset="0"/>
                <a:cs typeface="Times New Roman" pitchFamily="18" charset="0"/>
              </a:rPr>
              <a:t> декабря</a:t>
            </a:r>
            <a:endParaRPr lang="ru-RU" dirty="0"/>
          </a:p>
        </p:txBody>
      </p:sp>
      <p:sp>
        <p:nvSpPr>
          <p:cNvPr id="3" name="Объект 2">
            <a:extLst>
              <a:ext uri="{FF2B5EF4-FFF2-40B4-BE49-F238E27FC236}">
                <a16:creationId xmlns="" xmlns:a16="http://schemas.microsoft.com/office/drawing/2014/main" id="{0A9717D4-807F-4479-A3D0-B4D1663841BE}"/>
              </a:ext>
            </a:extLst>
          </p:cNvPr>
          <p:cNvSpPr>
            <a:spLocks noGrp="1"/>
          </p:cNvSpPr>
          <p:nvPr>
            <p:ph idx="1"/>
          </p:nvPr>
        </p:nvSpPr>
        <p:spPr>
          <a:xfrm>
            <a:off x="1435608" y="980728"/>
            <a:ext cx="7498080" cy="5688632"/>
          </a:xfrm>
        </p:spPr>
        <p:txBody>
          <a:bodyPr/>
          <a:lstStyle/>
          <a:p>
            <a:pPr lvl="0">
              <a:buClr>
                <a:srgbClr val="3891A7"/>
              </a:buClr>
            </a:pPr>
            <a:r>
              <a:rPr lang="ru-RU" sz="2000" dirty="0">
                <a:solidFill>
                  <a:prstClr val="black"/>
                </a:solidFill>
                <a:latin typeface="Times New Roman" panose="02020603050405020304" pitchFamily="18" charset="0"/>
                <a:ea typeface="Times New Roman" panose="02020603050405020304" pitchFamily="18" charset="0"/>
              </a:rPr>
              <a:t>Операция «Марс». 20-я армия (М. С. </a:t>
            </a:r>
            <a:r>
              <a:rPr lang="ru-RU" sz="2000" dirty="0" err="1">
                <a:solidFill>
                  <a:prstClr val="black"/>
                </a:solidFill>
                <a:latin typeface="Times New Roman" panose="02020603050405020304" pitchFamily="18" charset="0"/>
                <a:ea typeface="Times New Roman" panose="02020603050405020304" pitchFamily="18" charset="0"/>
              </a:rPr>
              <a:t>Хозин</a:t>
            </a:r>
            <a:r>
              <a:rPr lang="ru-RU" sz="2000" dirty="0">
                <a:solidFill>
                  <a:prstClr val="black"/>
                </a:solidFill>
                <a:latin typeface="Times New Roman" panose="02020603050405020304" pitchFamily="18" charset="0"/>
                <a:ea typeface="Times New Roman" panose="02020603050405020304" pitchFamily="18" charset="0"/>
              </a:rPr>
              <a:t>) Западного фронта (И. С. Конев) на узком участке между </a:t>
            </a:r>
            <a:r>
              <a:rPr lang="ru-RU" sz="2000" dirty="0" err="1">
                <a:solidFill>
                  <a:prstClr val="black"/>
                </a:solidFill>
                <a:latin typeface="Times New Roman" panose="02020603050405020304" pitchFamily="18" charset="0"/>
                <a:ea typeface="Times New Roman" panose="02020603050405020304" pitchFamily="18" charset="0"/>
              </a:rPr>
              <a:t>Жеребцово</a:t>
            </a:r>
            <a:r>
              <a:rPr lang="ru-RU" sz="2000" dirty="0">
                <a:solidFill>
                  <a:prstClr val="black"/>
                </a:solidFill>
                <a:latin typeface="Times New Roman" panose="02020603050405020304" pitchFamily="18" charset="0"/>
                <a:ea typeface="Times New Roman" panose="02020603050405020304" pitchFamily="18" charset="0"/>
              </a:rPr>
              <a:t> и </a:t>
            </a:r>
            <a:r>
              <a:rPr lang="ru-RU" sz="2000" dirty="0" err="1">
                <a:solidFill>
                  <a:prstClr val="black"/>
                </a:solidFill>
                <a:latin typeface="Times New Roman" panose="02020603050405020304" pitchFamily="18" charset="0"/>
                <a:ea typeface="Times New Roman" panose="02020603050405020304" pitchFamily="18" charset="0"/>
              </a:rPr>
              <a:t>Кропотово</a:t>
            </a:r>
            <a:r>
              <a:rPr lang="ru-RU" sz="2000" dirty="0">
                <a:solidFill>
                  <a:prstClr val="black"/>
                </a:solidFill>
                <a:latin typeface="Times New Roman" panose="02020603050405020304" pitchFamily="18" charset="0"/>
                <a:ea typeface="Times New Roman" panose="02020603050405020304" pitchFamily="18" charset="0"/>
              </a:rPr>
              <a:t> вновь предприняла широкомасштабную атаку при поддержке танков. Атака была отбита, танковые подразделения понесли большие потери.</a:t>
            </a:r>
          </a:p>
          <a:p>
            <a:pPr lvl="0">
              <a:buClr>
                <a:srgbClr val="3891A7"/>
              </a:buClr>
            </a:pPr>
            <a:r>
              <a:rPr lang="ru-RU" sz="2000" dirty="0">
                <a:solidFill>
                  <a:prstClr val="black"/>
                </a:solidFill>
                <a:latin typeface="Times New Roman" panose="02020603050405020304" pitchFamily="18" charset="0"/>
                <a:ea typeface="Times New Roman" panose="02020603050405020304" pitchFamily="18" charset="0"/>
              </a:rPr>
              <a:t> 15 декабря войска перегруппировывались для атаки под артиллерийским огнём противника. Части первого эшелона сумели занять исходные позиции своевременно, но многие войска второго эшелона отставали. В 22:40, по просьбе М. Д. Соломатина, артиллерия 41-й армии приступила к обстрелу немецких укреплений по обе стороны от пути его следования, чтобы предотвратить сосредоточение войск противника на флангах. В 23 часа был дан сигнал бригадам первого эшелона о начале атаки. Противник не ожидал удара с этой стороны. Бригады первого эшелона расчистили путь и начался отвод всех войск из тыла врага. </a:t>
            </a:r>
          </a:p>
          <a:p>
            <a:endParaRPr lang="ru-RU" dirty="0"/>
          </a:p>
        </p:txBody>
      </p:sp>
    </p:spTree>
    <p:extLst>
      <p:ext uri="{BB962C8B-B14F-4D97-AF65-F5344CB8AC3E}">
        <p14:creationId xmlns="" xmlns:p14="http://schemas.microsoft.com/office/powerpoint/2010/main" val="13258470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82BA995-4E7D-4A99-A3B4-C5752D1263E3}"/>
              </a:ext>
            </a:extLst>
          </p:cNvPr>
          <p:cNvSpPr>
            <a:spLocks noGrp="1"/>
          </p:cNvSpPr>
          <p:nvPr>
            <p:ph type="title"/>
          </p:nvPr>
        </p:nvSpPr>
        <p:spPr>
          <a:xfrm>
            <a:off x="3419872" y="274638"/>
            <a:ext cx="5513816" cy="562074"/>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16 декабря</a:t>
            </a:r>
            <a:endParaRPr lang="ru-RU" dirty="0"/>
          </a:p>
        </p:txBody>
      </p:sp>
      <p:sp>
        <p:nvSpPr>
          <p:cNvPr id="3" name="Объект 2">
            <a:extLst>
              <a:ext uri="{FF2B5EF4-FFF2-40B4-BE49-F238E27FC236}">
                <a16:creationId xmlns="" xmlns:a16="http://schemas.microsoft.com/office/drawing/2014/main" id="{8900BCC1-68C5-4CD3-A937-377D3CE65BA9}"/>
              </a:ext>
            </a:extLst>
          </p:cNvPr>
          <p:cNvSpPr>
            <a:spLocks noGrp="1"/>
          </p:cNvSpPr>
          <p:nvPr>
            <p:ph idx="1"/>
          </p:nvPr>
        </p:nvSpPr>
        <p:spPr>
          <a:xfrm>
            <a:off x="1435608" y="980728"/>
            <a:ext cx="7498080" cy="1296144"/>
          </a:xfrm>
        </p:spPr>
        <p:txBody>
          <a:bodyPr>
            <a:normAutofit lnSpcReduction="10000"/>
          </a:bodyPr>
          <a:lstStyle/>
          <a:p>
            <a:pPr lvl="0">
              <a:buClr>
                <a:srgbClr val="3891A7"/>
              </a:buClr>
            </a:pPr>
            <a:r>
              <a:rPr lang="ru-RU" sz="2000" dirty="0">
                <a:solidFill>
                  <a:prstClr val="black"/>
                </a:solidFill>
                <a:latin typeface="Times New Roman" panose="02020603050405020304" pitchFamily="18" charset="0"/>
                <a:ea typeface="Times New Roman" panose="02020603050405020304" pitchFamily="18" charset="0"/>
              </a:rPr>
              <a:t>Началась </a:t>
            </a:r>
            <a:r>
              <a:rPr lang="ru-RU" sz="2000" dirty="0" err="1">
                <a:solidFill>
                  <a:prstClr val="black"/>
                </a:solidFill>
                <a:latin typeface="Times New Roman" panose="02020603050405020304" pitchFamily="18" charset="0"/>
                <a:ea typeface="Times New Roman" panose="02020603050405020304" pitchFamily="18" charset="0"/>
              </a:rPr>
              <a:t>Среднедонская</a:t>
            </a:r>
            <a:r>
              <a:rPr lang="ru-RU" sz="2000" dirty="0">
                <a:solidFill>
                  <a:prstClr val="black"/>
                </a:solidFill>
                <a:latin typeface="Times New Roman" panose="02020603050405020304" pitchFamily="18" charset="0"/>
                <a:ea typeface="Times New Roman" panose="02020603050405020304" pitchFamily="18" charset="0"/>
              </a:rPr>
              <a:t> наступательная операция войск Юго-Западного (1-я и 3-я гвардейские армии, 5-я танковая армия , 2-я и 17-я воздушные армии) и левого крыла Воронежского (6-я армия) фронтов. </a:t>
            </a:r>
            <a:endParaRPr lang="ru-RU" sz="2000" dirty="0">
              <a:solidFill>
                <a:prstClr val="black"/>
              </a:solidFill>
              <a:latin typeface="Times New Roman" pitchFamily="18" charset="0"/>
              <a:cs typeface="Times New Roman" pitchFamily="18" charset="0"/>
            </a:endParaRPr>
          </a:p>
          <a:p>
            <a:endParaRPr lang="ru-RU" dirty="0"/>
          </a:p>
        </p:txBody>
      </p:sp>
      <p:pic>
        <p:nvPicPr>
          <p:cNvPr id="15362" name="Picture 2">
            <a:extLst>
              <a:ext uri="{FF2B5EF4-FFF2-40B4-BE49-F238E27FC236}">
                <a16:creationId xmlns="" xmlns:a16="http://schemas.microsoft.com/office/drawing/2014/main" id="{3F9D896A-D56C-4E71-9D95-4F5EAEDFE80F}"/>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23728" y="2253391"/>
            <a:ext cx="6175012" cy="446616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9862756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5BC87D8-70F0-4920-ADEC-8471803E3FDA}"/>
              </a:ext>
            </a:extLst>
          </p:cNvPr>
          <p:cNvSpPr>
            <a:spLocks noGrp="1"/>
          </p:cNvSpPr>
          <p:nvPr>
            <p:ph type="title"/>
          </p:nvPr>
        </p:nvSpPr>
        <p:spPr>
          <a:xfrm>
            <a:off x="3203848" y="274638"/>
            <a:ext cx="5729840" cy="562074"/>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17 декабря</a:t>
            </a:r>
            <a:endParaRPr lang="ru-RU" dirty="0"/>
          </a:p>
        </p:txBody>
      </p:sp>
      <p:sp>
        <p:nvSpPr>
          <p:cNvPr id="3" name="Объект 2">
            <a:extLst>
              <a:ext uri="{FF2B5EF4-FFF2-40B4-BE49-F238E27FC236}">
                <a16:creationId xmlns="" xmlns:a16="http://schemas.microsoft.com/office/drawing/2014/main" id="{612544C1-DC7B-411E-9456-7BACB611FBF7}"/>
              </a:ext>
            </a:extLst>
          </p:cNvPr>
          <p:cNvSpPr>
            <a:spLocks noGrp="1"/>
          </p:cNvSpPr>
          <p:nvPr>
            <p:ph idx="1"/>
          </p:nvPr>
        </p:nvSpPr>
        <p:spPr>
          <a:xfrm>
            <a:off x="1435608" y="980728"/>
            <a:ext cx="7498080" cy="5760640"/>
          </a:xfrm>
        </p:spPr>
        <p:txBody>
          <a:bodyPr/>
          <a:lstStyle/>
          <a:p>
            <a:pPr lvl="0">
              <a:buClr>
                <a:srgbClr val="3891A7"/>
              </a:buClr>
            </a:pPr>
            <a:r>
              <a:rPr lang="ru-RU" sz="2000" dirty="0">
                <a:solidFill>
                  <a:prstClr val="black"/>
                </a:solidFill>
                <a:latin typeface="Times New Roman" panose="02020603050405020304" pitchFamily="18" charset="0"/>
                <a:ea typeface="Times New Roman" panose="02020603050405020304" pitchFamily="18" charset="0"/>
              </a:rPr>
              <a:t>Сталинградская битва. </a:t>
            </a:r>
            <a:r>
              <a:rPr lang="ru-RU" sz="2000" dirty="0" err="1">
                <a:solidFill>
                  <a:prstClr val="black"/>
                </a:solidFill>
                <a:latin typeface="Times New Roman" panose="02020603050405020304" pitchFamily="18" charset="0"/>
                <a:ea typeface="Times New Roman" panose="02020603050405020304" pitchFamily="18" charset="0"/>
              </a:rPr>
              <a:t>Среднедонская</a:t>
            </a:r>
            <a:r>
              <a:rPr lang="ru-RU" sz="2000" dirty="0">
                <a:solidFill>
                  <a:prstClr val="black"/>
                </a:solidFill>
                <a:latin typeface="Times New Roman" panose="02020603050405020304" pitchFamily="18" charset="0"/>
                <a:ea typeface="Times New Roman" panose="02020603050405020304" pitchFamily="18" charset="0"/>
              </a:rPr>
              <a:t> операция. 6-я армия (Ф. М. Харитонов) Воронежского фронта (Ф. И. Голиков) к исходу 17 декабря прорвала оборону противника на участках Новая Калитва, </a:t>
            </a:r>
            <a:r>
              <a:rPr lang="ru-RU" sz="2000" dirty="0" err="1">
                <a:solidFill>
                  <a:prstClr val="black"/>
                </a:solidFill>
                <a:latin typeface="Times New Roman" panose="02020603050405020304" pitchFamily="18" charset="0"/>
                <a:ea typeface="Times New Roman" panose="02020603050405020304" pitchFamily="18" charset="0"/>
              </a:rPr>
              <a:t>Дерезовка</a:t>
            </a:r>
            <a:r>
              <a:rPr lang="ru-RU" sz="2000" dirty="0">
                <a:solidFill>
                  <a:prstClr val="black"/>
                </a:solidFill>
                <a:latin typeface="Times New Roman" panose="02020603050405020304" pitchFamily="18" charset="0"/>
                <a:ea typeface="Times New Roman" panose="02020603050405020304" pitchFamily="18" charset="0"/>
              </a:rPr>
              <a:t> и, уничтожая оставшиеся очаги сопротивления врага, развёртывала дальнейшее наступление. Введённый в прорыв 17-й танковый корпус с боями продвигался в направлении Кантемировки.</a:t>
            </a:r>
          </a:p>
          <a:p>
            <a:pPr lvl="0">
              <a:buClr>
                <a:srgbClr val="3891A7"/>
              </a:buClr>
            </a:pPr>
            <a:r>
              <a:rPr lang="ru-RU" sz="2000" dirty="0" err="1">
                <a:solidFill>
                  <a:prstClr val="black"/>
                </a:solidFill>
                <a:latin typeface="Times New Roman" panose="02020603050405020304" pitchFamily="18" charset="0"/>
                <a:ea typeface="Times New Roman" panose="02020603050405020304" pitchFamily="18" charset="0"/>
              </a:rPr>
              <a:t>Котельниковская</a:t>
            </a:r>
            <a:r>
              <a:rPr lang="ru-RU" sz="2000" dirty="0">
                <a:solidFill>
                  <a:prstClr val="black"/>
                </a:solidFill>
                <a:latin typeface="Times New Roman" panose="02020603050405020304" pitchFamily="18" charset="0"/>
                <a:ea typeface="Times New Roman" panose="02020603050405020304" pitchFamily="18" charset="0"/>
              </a:rPr>
              <a:t> операция. Утром 17 декабря противник возобновил наступление на Верхне-</a:t>
            </a:r>
            <a:r>
              <a:rPr lang="ru-RU" sz="2000" dirty="0" err="1">
                <a:solidFill>
                  <a:prstClr val="black"/>
                </a:solidFill>
                <a:latin typeface="Times New Roman" panose="02020603050405020304" pitchFamily="18" charset="0"/>
                <a:ea typeface="Times New Roman" panose="02020603050405020304" pitchFamily="18" charset="0"/>
              </a:rPr>
              <a:t>Кумский</a:t>
            </a:r>
            <a:r>
              <a:rPr lang="ru-RU" sz="2000" dirty="0">
                <a:solidFill>
                  <a:prstClr val="black"/>
                </a:solidFill>
                <a:latin typeface="Times New Roman" panose="02020603050405020304" pitchFamily="18" charset="0"/>
                <a:ea typeface="Times New Roman" panose="02020603050405020304" pitchFamily="18" charset="0"/>
              </a:rPr>
              <a:t>. В качестве главной ударной силы группировки Гота действовали 6, 17-я и 23-я танковые дивизии, поддерживаемые пехотными соединениями. Немецкие танки и мотопехота, сопровождаемые авиацией, бросались в атаки, стремясь преодолеть расстояние между реками Аксай и Мышкова. </a:t>
            </a:r>
            <a:endParaRPr lang="ru-RU" sz="2000" dirty="0">
              <a:solidFill>
                <a:prstClr val="black"/>
              </a:solidFill>
            </a:endParaRPr>
          </a:p>
          <a:p>
            <a:endParaRPr lang="ru-RU" dirty="0"/>
          </a:p>
        </p:txBody>
      </p:sp>
    </p:spTree>
    <p:extLst>
      <p:ext uri="{BB962C8B-B14F-4D97-AF65-F5344CB8AC3E}">
        <p14:creationId xmlns="" xmlns:p14="http://schemas.microsoft.com/office/powerpoint/2010/main" val="13848028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D17CA8CB-19C4-4652-8C76-570BD47CFC42}"/>
              </a:ext>
            </a:extLst>
          </p:cNvPr>
          <p:cNvSpPr>
            <a:spLocks noGrp="1"/>
          </p:cNvSpPr>
          <p:nvPr>
            <p:ph type="title"/>
          </p:nvPr>
        </p:nvSpPr>
        <p:spPr>
          <a:xfrm>
            <a:off x="3563888" y="274638"/>
            <a:ext cx="5369800" cy="562074"/>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18 декабря</a:t>
            </a:r>
            <a:endParaRPr lang="ru-RU" dirty="0"/>
          </a:p>
        </p:txBody>
      </p:sp>
      <p:sp>
        <p:nvSpPr>
          <p:cNvPr id="3" name="Объект 2">
            <a:extLst>
              <a:ext uri="{FF2B5EF4-FFF2-40B4-BE49-F238E27FC236}">
                <a16:creationId xmlns="" xmlns:a16="http://schemas.microsoft.com/office/drawing/2014/main" id="{08442B98-9040-4A50-BD16-6587C0E3EC6A}"/>
              </a:ext>
            </a:extLst>
          </p:cNvPr>
          <p:cNvSpPr>
            <a:spLocks noGrp="1"/>
          </p:cNvSpPr>
          <p:nvPr>
            <p:ph idx="1"/>
          </p:nvPr>
        </p:nvSpPr>
        <p:spPr>
          <a:xfrm>
            <a:off x="1435608" y="980728"/>
            <a:ext cx="7498080" cy="5602634"/>
          </a:xfrm>
        </p:spPr>
        <p:txBody>
          <a:bodyPr/>
          <a:lstStyle/>
          <a:p>
            <a:pPr lvl="0">
              <a:buClr>
                <a:srgbClr val="3891A7"/>
              </a:buClr>
            </a:pPr>
            <a:r>
              <a:rPr lang="ru-RU" sz="2400" dirty="0">
                <a:solidFill>
                  <a:prstClr val="black"/>
                </a:solidFill>
                <a:latin typeface="Times New Roman" panose="02020603050405020304" pitchFamily="18" charset="0"/>
                <a:ea typeface="Times New Roman" panose="02020603050405020304" pitchFamily="18" charset="0"/>
              </a:rPr>
              <a:t>18 декабря противник бросил в наступление подтянутую в район боёв 17-ю танковую дивизию. Форсировав р. Аксай в её нижнем течении, в районе </a:t>
            </a:r>
            <a:r>
              <a:rPr lang="ru-RU" sz="2400" dirty="0" err="1">
                <a:solidFill>
                  <a:prstClr val="black"/>
                </a:solidFill>
                <a:latin typeface="Times New Roman" panose="02020603050405020304" pitchFamily="18" charset="0"/>
                <a:ea typeface="Times New Roman" panose="02020603050405020304" pitchFamily="18" charset="0"/>
              </a:rPr>
              <a:t>Генераловского</a:t>
            </a:r>
            <a:r>
              <a:rPr lang="ru-RU" sz="2400" dirty="0">
                <a:solidFill>
                  <a:prstClr val="black"/>
                </a:solidFill>
                <a:latin typeface="Times New Roman" panose="02020603050405020304" pitchFamily="18" charset="0"/>
                <a:ea typeface="Times New Roman" panose="02020603050405020304" pitchFamily="18" charset="0"/>
              </a:rPr>
              <a:t>, эта дивизия продвинулась к колхозу им. 8 Марта, в 7 км западнее Верхне-</a:t>
            </a:r>
            <a:r>
              <a:rPr lang="ru-RU" sz="2400" dirty="0" err="1">
                <a:solidFill>
                  <a:prstClr val="black"/>
                </a:solidFill>
                <a:latin typeface="Times New Roman" panose="02020603050405020304" pitchFamily="18" charset="0"/>
                <a:ea typeface="Times New Roman" panose="02020603050405020304" pitchFamily="18" charset="0"/>
              </a:rPr>
              <a:t>Кумский</a:t>
            </a:r>
            <a:r>
              <a:rPr lang="ru-RU" sz="2400" dirty="0">
                <a:solidFill>
                  <a:prstClr val="black"/>
                </a:solidFill>
                <a:latin typeface="Times New Roman" panose="02020603050405020304" pitchFamily="18" charset="0"/>
                <a:ea typeface="Times New Roman" panose="02020603050405020304" pitchFamily="18" charset="0"/>
              </a:rPr>
              <a:t>. Немцы внезапно ворвались в этот населённый пункт, но вечером противник был оттуда выбит.</a:t>
            </a:r>
          </a:p>
          <a:p>
            <a:pPr lvl="0">
              <a:buClr>
                <a:srgbClr val="3891A7"/>
              </a:buClr>
            </a:pPr>
            <a:r>
              <a:rPr lang="ru-RU" sz="2400" dirty="0">
                <a:solidFill>
                  <a:prstClr val="black"/>
                </a:solidFill>
                <a:latin typeface="Times New Roman" panose="02020603050405020304" pitchFamily="18" charset="0"/>
                <a:ea typeface="Times New Roman" panose="02020603050405020304" pitchFamily="18" charset="0"/>
              </a:rPr>
              <a:t> 5-я танковая армия (П. Л. Романенко) Юго-Западного фронта (Н. Ф. Ватутин), силами 321-й стрелковой дивизии и 5-го механизированного корпуса форсировала р. Чир и захватила плацдарм протяжённостью 15 км по фронту и до 5 км в глубину.</a:t>
            </a:r>
          </a:p>
          <a:p>
            <a:pPr lvl="0">
              <a:buClr>
                <a:srgbClr val="3891A7"/>
              </a:buClr>
            </a:pPr>
            <a:endParaRPr lang="ru-RU" sz="2000" dirty="0">
              <a:solidFill>
                <a:prstClr val="black"/>
              </a:solidFill>
              <a:latin typeface="Times New Roman" panose="02020603050405020304" pitchFamily="18" charset="0"/>
              <a:ea typeface="Times New Roman" panose="02020603050405020304" pitchFamily="18" charset="0"/>
            </a:endParaRPr>
          </a:p>
          <a:p>
            <a:endParaRPr lang="ru-RU" dirty="0"/>
          </a:p>
        </p:txBody>
      </p:sp>
    </p:spTree>
    <p:extLst>
      <p:ext uri="{BB962C8B-B14F-4D97-AF65-F5344CB8AC3E}">
        <p14:creationId xmlns="" xmlns:p14="http://schemas.microsoft.com/office/powerpoint/2010/main" val="27450757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C32A379-8A99-4994-B5A8-7C4C85BD1195}"/>
              </a:ext>
            </a:extLst>
          </p:cNvPr>
          <p:cNvSpPr>
            <a:spLocks noGrp="1"/>
          </p:cNvSpPr>
          <p:nvPr>
            <p:ph type="title"/>
          </p:nvPr>
        </p:nvSpPr>
        <p:spPr>
          <a:xfrm>
            <a:off x="3563888" y="274638"/>
            <a:ext cx="5369800" cy="562074"/>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20 декабря</a:t>
            </a:r>
            <a:endParaRPr lang="ru-RU" dirty="0"/>
          </a:p>
        </p:txBody>
      </p:sp>
      <p:sp>
        <p:nvSpPr>
          <p:cNvPr id="3" name="Объект 2">
            <a:extLst>
              <a:ext uri="{FF2B5EF4-FFF2-40B4-BE49-F238E27FC236}">
                <a16:creationId xmlns="" xmlns:a16="http://schemas.microsoft.com/office/drawing/2014/main" id="{609370E3-4A42-4D16-98CB-655BB999594B}"/>
              </a:ext>
            </a:extLst>
          </p:cNvPr>
          <p:cNvSpPr>
            <a:spLocks noGrp="1"/>
          </p:cNvSpPr>
          <p:nvPr>
            <p:ph idx="1"/>
          </p:nvPr>
        </p:nvSpPr>
        <p:spPr>
          <a:xfrm>
            <a:off x="1435608" y="980728"/>
            <a:ext cx="7498080" cy="2232248"/>
          </a:xfrm>
        </p:spPr>
        <p:txBody>
          <a:bodyPr/>
          <a:lstStyle/>
          <a:p>
            <a:pPr lvl="0">
              <a:buClr>
                <a:srgbClr val="3891A7"/>
              </a:buClr>
            </a:pPr>
            <a:r>
              <a:rPr lang="ru-RU" sz="2000" dirty="0">
                <a:solidFill>
                  <a:prstClr val="black"/>
                </a:solidFill>
                <a:latin typeface="Times New Roman" panose="02020603050405020304" pitchFamily="18" charset="0"/>
                <a:ea typeface="Times New Roman" panose="02020603050405020304" pitchFamily="18" charset="0"/>
              </a:rPr>
              <a:t>В полдень 20 декабря, посовещавшись с М. А. </a:t>
            </a:r>
            <a:r>
              <a:rPr lang="ru-RU" sz="2000" dirty="0" err="1">
                <a:solidFill>
                  <a:prstClr val="black"/>
                </a:solidFill>
                <a:latin typeface="Times New Roman" panose="02020603050405020304" pitchFamily="18" charset="0"/>
                <a:ea typeface="Times New Roman" panose="02020603050405020304" pitchFamily="18" charset="0"/>
              </a:rPr>
              <a:t>Пуркаевым</a:t>
            </a:r>
            <a:r>
              <a:rPr lang="ru-RU" sz="2000" dirty="0">
                <a:solidFill>
                  <a:prstClr val="black"/>
                </a:solidFill>
                <a:latin typeface="Times New Roman" panose="02020603050405020304" pitchFamily="18" charset="0"/>
                <a:ea typeface="Times New Roman" panose="02020603050405020304" pitchFamily="18" charset="0"/>
              </a:rPr>
              <a:t> и </a:t>
            </a:r>
            <a:r>
              <a:rPr lang="ru-RU" sz="2000" dirty="0" err="1">
                <a:solidFill>
                  <a:prstClr val="black"/>
                </a:solidFill>
                <a:latin typeface="Times New Roman" panose="02020603050405020304" pitchFamily="18" charset="0"/>
                <a:ea typeface="Times New Roman" panose="02020603050405020304" pitchFamily="18" charset="0"/>
              </a:rPr>
              <a:t>И</a:t>
            </a:r>
            <a:r>
              <a:rPr lang="ru-RU" sz="2000" dirty="0">
                <a:solidFill>
                  <a:prstClr val="black"/>
                </a:solidFill>
                <a:latin typeface="Times New Roman" panose="02020603050405020304" pitchFamily="18" charset="0"/>
                <a:ea typeface="Times New Roman" panose="02020603050405020304" pitchFamily="18" charset="0"/>
              </a:rPr>
              <a:t>. С. Коневым, Г. К. Жуков связался по телефону со Сталиным и коротко порекомендовал официально завершить наступление и подготовить советские войска к очередной попытке уничтожить группу армий «Центр» в ближайшем будущем. Днём 20 декабря Г. К. Жуков приказал прекратить наступление и перейти к обороне. Операция «Марс» завершилась.</a:t>
            </a:r>
          </a:p>
          <a:p>
            <a:endParaRPr lang="ru-RU" dirty="0"/>
          </a:p>
        </p:txBody>
      </p:sp>
      <p:pic>
        <p:nvPicPr>
          <p:cNvPr id="16386" name="Picture 2">
            <a:extLst>
              <a:ext uri="{FF2B5EF4-FFF2-40B4-BE49-F238E27FC236}">
                <a16:creationId xmlns="" xmlns:a16="http://schemas.microsoft.com/office/drawing/2014/main" id="{11C6AEB6-5E57-4DB3-8809-3E0F5465261C}"/>
              </a:ext>
            </a:extLst>
          </p:cNvPr>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699792" y="3356992"/>
            <a:ext cx="4618732" cy="337038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868055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1566865-966D-4484-BFD7-12D4BAA8EDEB}"/>
              </a:ext>
            </a:extLst>
          </p:cNvPr>
          <p:cNvSpPr>
            <a:spLocks noGrp="1"/>
          </p:cNvSpPr>
          <p:nvPr>
            <p:ph type="title"/>
          </p:nvPr>
        </p:nvSpPr>
        <p:spPr>
          <a:xfrm>
            <a:off x="3347864" y="274638"/>
            <a:ext cx="5585824" cy="562074"/>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21 декабря</a:t>
            </a:r>
            <a:endParaRPr lang="ru-RU" dirty="0"/>
          </a:p>
        </p:txBody>
      </p:sp>
      <p:sp>
        <p:nvSpPr>
          <p:cNvPr id="3" name="Объект 2">
            <a:extLst>
              <a:ext uri="{FF2B5EF4-FFF2-40B4-BE49-F238E27FC236}">
                <a16:creationId xmlns="" xmlns:a16="http://schemas.microsoft.com/office/drawing/2014/main" id="{F5826ED3-0281-4B74-9E0E-374C136A0826}"/>
              </a:ext>
            </a:extLst>
          </p:cNvPr>
          <p:cNvSpPr>
            <a:spLocks noGrp="1"/>
          </p:cNvSpPr>
          <p:nvPr>
            <p:ph idx="1"/>
          </p:nvPr>
        </p:nvSpPr>
        <p:spPr>
          <a:xfrm>
            <a:off x="1435608" y="980728"/>
            <a:ext cx="7498080" cy="5602634"/>
          </a:xfrm>
        </p:spPr>
        <p:txBody>
          <a:bodyPr/>
          <a:lstStyle/>
          <a:p>
            <a:pPr lvl="0">
              <a:buClr>
                <a:srgbClr val="3891A7"/>
              </a:buClr>
            </a:pPr>
            <a:r>
              <a:rPr lang="ru-RU" sz="2000" dirty="0">
                <a:solidFill>
                  <a:prstClr val="black"/>
                </a:solidFill>
                <a:latin typeface="Times New Roman" panose="02020603050405020304" pitchFamily="18" charset="0"/>
                <a:ea typeface="Times New Roman" panose="02020603050405020304" pitchFamily="18" charset="0"/>
              </a:rPr>
              <a:t>21 декабря дивизия </a:t>
            </a:r>
            <a:r>
              <a:rPr lang="ru-RU" sz="2000" dirty="0" err="1">
                <a:solidFill>
                  <a:prstClr val="black"/>
                </a:solidFill>
                <a:latin typeface="Times New Roman" panose="02020603050405020304" pitchFamily="18" charset="0"/>
                <a:ea typeface="Times New Roman" panose="02020603050405020304" pitchFamily="18" charset="0"/>
              </a:rPr>
              <a:t>Людникова</a:t>
            </a:r>
            <a:r>
              <a:rPr lang="ru-RU" sz="2000" dirty="0">
                <a:solidFill>
                  <a:prstClr val="black"/>
                </a:solidFill>
                <a:latin typeface="Times New Roman" panose="02020603050405020304" pitchFamily="18" charset="0"/>
                <a:ea typeface="Times New Roman" panose="02020603050405020304" pitchFamily="18" charset="0"/>
              </a:rPr>
              <a:t> с 5 часов утра продолжала наступление в юго-западном направлении. Наши части овладели четырьмя домами, на правом фланге продвинулись на 100—120 метров. Отражены три контратаки противника. Дивизия </a:t>
            </a:r>
            <a:r>
              <a:rPr lang="ru-RU" sz="2000" dirty="0" err="1">
                <a:solidFill>
                  <a:prstClr val="black"/>
                </a:solidFill>
                <a:latin typeface="Times New Roman" panose="02020603050405020304" pitchFamily="18" charset="0"/>
                <a:ea typeface="Times New Roman" panose="02020603050405020304" pitchFamily="18" charset="0"/>
              </a:rPr>
              <a:t>Горишного</a:t>
            </a:r>
            <a:r>
              <a:rPr lang="ru-RU" sz="2000" dirty="0">
                <a:solidFill>
                  <a:prstClr val="black"/>
                </a:solidFill>
                <a:latin typeface="Times New Roman" panose="02020603050405020304" pitchFamily="18" charset="0"/>
                <a:ea typeface="Times New Roman" panose="02020603050405020304" pitchFamily="18" charset="0"/>
              </a:rPr>
              <a:t> с 5 часов утра наступает в северо-западном направлении. Она окружала и уничтожала отдельные гарнизоны. В результате рукопашного боя части овладели трансформаторной будкой, превращённой противником дот. Захвачено одно здание, шесть блиндажей и два дзота. Контратаки противника успешно отражаются.</a:t>
            </a:r>
          </a:p>
          <a:p>
            <a:pPr lvl="0">
              <a:buClr>
                <a:srgbClr val="3891A7"/>
              </a:buClr>
            </a:pPr>
            <a:r>
              <a:rPr lang="ru-RU" sz="2000" dirty="0">
                <a:solidFill>
                  <a:prstClr val="black"/>
                </a:solidFill>
                <a:latin typeface="Times New Roman" panose="02020603050405020304" pitchFamily="18" charset="0"/>
                <a:ea typeface="Times New Roman" panose="02020603050405020304" pitchFamily="18" charset="0"/>
              </a:rPr>
              <a:t>Противник стремится выбить наши войска из Громославки. В 14.30 противник силою до 40 танков атаковал южную окраину Громославка, потерял сожжёнными 9 танков и откатился на исходные позиции. Немецкая 17-я танковая дивизия удерживает плацдарм под Нижне-</a:t>
            </a:r>
            <a:r>
              <a:rPr lang="ru-RU" sz="2000" dirty="0" err="1">
                <a:solidFill>
                  <a:prstClr val="black"/>
                </a:solidFill>
                <a:latin typeface="Times New Roman" panose="02020603050405020304" pitchFamily="18" charset="0"/>
                <a:ea typeface="Times New Roman" panose="02020603050405020304" pitchFamily="18" charset="0"/>
              </a:rPr>
              <a:t>Кумским</a:t>
            </a:r>
            <a:r>
              <a:rPr lang="ru-RU" sz="2000" dirty="0">
                <a:solidFill>
                  <a:prstClr val="black"/>
                </a:solidFill>
                <a:latin typeface="Times New Roman" panose="02020603050405020304" pitchFamily="18" charset="0"/>
                <a:ea typeface="Times New Roman" panose="02020603050405020304" pitchFamily="18" charset="0"/>
              </a:rPr>
              <a:t> у Васильевки.</a:t>
            </a:r>
          </a:p>
          <a:p>
            <a:endParaRPr lang="ru-RU" dirty="0"/>
          </a:p>
        </p:txBody>
      </p:sp>
    </p:spTree>
    <p:extLst>
      <p:ext uri="{BB962C8B-B14F-4D97-AF65-F5344CB8AC3E}">
        <p14:creationId xmlns="" xmlns:p14="http://schemas.microsoft.com/office/powerpoint/2010/main" val="26281393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195E1E6C-F9D4-4669-B9FF-082AF7EEC3AC}"/>
              </a:ext>
            </a:extLst>
          </p:cNvPr>
          <p:cNvSpPr>
            <a:spLocks noGrp="1"/>
          </p:cNvSpPr>
          <p:nvPr>
            <p:ph type="title"/>
          </p:nvPr>
        </p:nvSpPr>
        <p:spPr>
          <a:xfrm>
            <a:off x="3347864" y="274638"/>
            <a:ext cx="5585824" cy="490066"/>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25 декабря</a:t>
            </a:r>
            <a:endParaRPr lang="ru-RU" dirty="0"/>
          </a:p>
        </p:txBody>
      </p:sp>
      <p:sp>
        <p:nvSpPr>
          <p:cNvPr id="3" name="Объект 2">
            <a:extLst>
              <a:ext uri="{FF2B5EF4-FFF2-40B4-BE49-F238E27FC236}">
                <a16:creationId xmlns="" xmlns:a16="http://schemas.microsoft.com/office/drawing/2014/main" id="{CD8547B9-D8E5-42D9-B593-D8EE8EE7AE63}"/>
              </a:ext>
            </a:extLst>
          </p:cNvPr>
          <p:cNvSpPr>
            <a:spLocks noGrp="1"/>
          </p:cNvSpPr>
          <p:nvPr>
            <p:ph idx="1"/>
          </p:nvPr>
        </p:nvSpPr>
        <p:spPr>
          <a:xfrm>
            <a:off x="1435608" y="980728"/>
            <a:ext cx="2488320" cy="5400600"/>
          </a:xfrm>
        </p:spPr>
        <p:txBody>
          <a:bodyPr>
            <a:normAutofit fontScale="85000" lnSpcReduction="10000"/>
          </a:bodyPr>
          <a:lstStyle/>
          <a:p>
            <a:pPr lvl="0">
              <a:buClr>
                <a:srgbClr val="3891A7"/>
              </a:buClr>
            </a:pPr>
            <a:r>
              <a:rPr lang="ru-RU" sz="2000" dirty="0">
                <a:solidFill>
                  <a:prstClr val="black"/>
                </a:solidFill>
                <a:latin typeface="Times New Roman" panose="02020603050405020304" pitchFamily="18" charset="0"/>
                <a:ea typeface="Times New Roman" panose="02020603050405020304" pitchFamily="18" charset="0"/>
              </a:rPr>
              <a:t>В течение 25 декабря наши войска продолжали развивать наступление в районе юго-восточнее Нальчика. За дни боёв с 22 по 25 декабря наши войска продвинулись на 25-30 километров и заняли крупные населённые пункты — </a:t>
            </a:r>
            <a:r>
              <a:rPr lang="ru-RU" sz="2000" dirty="0" err="1">
                <a:solidFill>
                  <a:prstClr val="black"/>
                </a:solidFill>
                <a:latin typeface="Times New Roman" panose="02020603050405020304" pitchFamily="18" charset="0"/>
                <a:ea typeface="Times New Roman" panose="02020603050405020304" pitchFamily="18" charset="0"/>
              </a:rPr>
              <a:t>Красногор</a:t>
            </a:r>
            <a:r>
              <a:rPr lang="ru-RU" sz="2000" dirty="0">
                <a:solidFill>
                  <a:prstClr val="black"/>
                </a:solidFill>
                <a:latin typeface="Times New Roman" panose="02020603050405020304" pitchFamily="18" charset="0"/>
                <a:ea typeface="Times New Roman" panose="02020603050405020304" pitchFamily="18" charset="0"/>
              </a:rPr>
              <a:t>, Белореченская, Дигора, Карман-</a:t>
            </a:r>
            <a:r>
              <a:rPr lang="ru-RU" sz="2000" dirty="0" err="1">
                <a:solidFill>
                  <a:prstClr val="black"/>
                </a:solidFill>
                <a:latin typeface="Times New Roman" panose="02020603050405020304" pitchFamily="18" charset="0"/>
                <a:ea typeface="Times New Roman" panose="02020603050405020304" pitchFamily="18" charset="0"/>
              </a:rPr>
              <a:t>Синдзикау</a:t>
            </a:r>
            <a:r>
              <a:rPr lang="ru-RU" sz="2000" dirty="0">
                <a:solidFill>
                  <a:prstClr val="black"/>
                </a:solidFill>
                <a:latin typeface="Times New Roman" panose="02020603050405020304" pitchFamily="18" charset="0"/>
                <a:ea typeface="Times New Roman" panose="02020603050405020304" pitchFamily="18" charset="0"/>
              </a:rPr>
              <a:t>, </a:t>
            </a:r>
            <a:r>
              <a:rPr lang="ru-RU" sz="2000" dirty="0" err="1">
                <a:solidFill>
                  <a:prstClr val="black"/>
                </a:solidFill>
                <a:latin typeface="Times New Roman" panose="02020603050405020304" pitchFamily="18" charset="0"/>
                <a:ea typeface="Times New Roman" panose="02020603050405020304" pitchFamily="18" charset="0"/>
              </a:rPr>
              <a:t>Мостидзах</a:t>
            </a:r>
            <a:r>
              <a:rPr lang="ru-RU" sz="2000" dirty="0">
                <a:solidFill>
                  <a:prstClr val="black"/>
                </a:solidFill>
                <a:latin typeface="Times New Roman" panose="02020603050405020304" pitchFamily="18" charset="0"/>
                <a:ea typeface="Times New Roman" panose="02020603050405020304" pitchFamily="18" charset="0"/>
              </a:rPr>
              <a:t>, Дур-Дур.</a:t>
            </a:r>
          </a:p>
          <a:p>
            <a:endParaRPr lang="ru-RU" dirty="0"/>
          </a:p>
        </p:txBody>
      </p:sp>
      <p:pic>
        <p:nvPicPr>
          <p:cNvPr id="17410" name="Picture 2">
            <a:extLst>
              <a:ext uri="{FF2B5EF4-FFF2-40B4-BE49-F238E27FC236}">
                <a16:creationId xmlns="" xmlns:a16="http://schemas.microsoft.com/office/drawing/2014/main" id="{33902F26-F4BC-4A2A-B33F-F297B5364C8A}"/>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139953" y="1340768"/>
            <a:ext cx="4799028" cy="410445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479715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E988D92-A4AC-44D0-9618-D9343D3F5B30}"/>
              </a:ext>
            </a:extLst>
          </p:cNvPr>
          <p:cNvSpPr>
            <a:spLocks noGrp="1"/>
          </p:cNvSpPr>
          <p:nvPr>
            <p:ph type="title"/>
          </p:nvPr>
        </p:nvSpPr>
        <p:spPr>
          <a:xfrm>
            <a:off x="3419872" y="274638"/>
            <a:ext cx="5513816" cy="634082"/>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26 декабря</a:t>
            </a:r>
            <a:endParaRPr lang="ru-RU" dirty="0"/>
          </a:p>
        </p:txBody>
      </p:sp>
      <p:sp>
        <p:nvSpPr>
          <p:cNvPr id="3" name="Объект 2">
            <a:extLst>
              <a:ext uri="{FF2B5EF4-FFF2-40B4-BE49-F238E27FC236}">
                <a16:creationId xmlns="" xmlns:a16="http://schemas.microsoft.com/office/drawing/2014/main" id="{A31162EE-F04A-4FFE-B4D5-299FBE0C78CE}"/>
              </a:ext>
            </a:extLst>
          </p:cNvPr>
          <p:cNvSpPr>
            <a:spLocks noGrp="1"/>
          </p:cNvSpPr>
          <p:nvPr>
            <p:ph idx="1"/>
          </p:nvPr>
        </p:nvSpPr>
        <p:spPr>
          <a:xfrm>
            <a:off x="1331640" y="908720"/>
            <a:ext cx="7602048" cy="5674642"/>
          </a:xfrm>
        </p:spPr>
        <p:txBody>
          <a:bodyPr/>
          <a:lstStyle/>
          <a:p>
            <a:pPr lvl="0">
              <a:buClr>
                <a:srgbClr val="3891A7"/>
              </a:buClr>
            </a:pPr>
            <a:r>
              <a:rPr lang="ru-RU" sz="2000" dirty="0">
                <a:solidFill>
                  <a:prstClr val="black"/>
                </a:solidFill>
                <a:latin typeface="Times New Roman" panose="02020603050405020304" pitchFamily="18" charset="0"/>
                <a:ea typeface="Times New Roman" panose="02020603050405020304" pitchFamily="18" charset="0"/>
              </a:rPr>
              <a:t>В течение 26 декабря наши войска в районе Среднего Дона, продолжая успешно развивать наступление на прежних направлениях, продвинулись на 15-20 километров. Всего за 11 дней наступления наши войска продвинулись вперёд на 145—200 километров.</a:t>
            </a:r>
          </a:p>
          <a:p>
            <a:pPr lvl="0">
              <a:buClr>
                <a:srgbClr val="3891A7"/>
              </a:buClr>
            </a:pPr>
            <a:r>
              <a:rPr lang="ru-RU" sz="2000" dirty="0">
                <a:solidFill>
                  <a:prstClr val="black"/>
                </a:solidFill>
                <a:latin typeface="Times New Roman" panose="02020603050405020304" pitchFamily="18" charset="0"/>
                <a:ea typeface="Times New Roman" panose="02020603050405020304" pitchFamily="18" charset="0"/>
              </a:rPr>
              <a:t>Нашими войсками занято несколько десятков населённых пунктов, в том числе город и крупная железнодорожная станция Тацинская, районный центр и крупная железнодорожная станция ВЕРХНЕ-ТАРАСОВКА, районные центры Криворожье, </a:t>
            </a:r>
            <a:r>
              <a:rPr lang="ru-RU" sz="2000" dirty="0" err="1">
                <a:solidFill>
                  <a:prstClr val="black"/>
                </a:solidFill>
                <a:latin typeface="Times New Roman" panose="02020603050405020304" pitchFamily="18" charset="0"/>
                <a:ea typeface="Times New Roman" panose="02020603050405020304" pitchFamily="18" charset="0"/>
              </a:rPr>
              <a:t>Кашары</a:t>
            </a:r>
            <a:r>
              <a:rPr lang="ru-RU" sz="2000" dirty="0">
                <a:solidFill>
                  <a:prstClr val="black"/>
                </a:solidFill>
                <a:latin typeface="Times New Roman" panose="02020603050405020304" pitchFamily="18" charset="0"/>
                <a:ea typeface="Times New Roman" panose="02020603050405020304" pitchFamily="18" charset="0"/>
              </a:rPr>
              <a:t>, </a:t>
            </a:r>
            <a:r>
              <a:rPr lang="ru-RU" sz="2000" dirty="0" err="1">
                <a:solidFill>
                  <a:prstClr val="black"/>
                </a:solidFill>
                <a:latin typeface="Times New Roman" panose="02020603050405020304" pitchFamily="18" charset="0"/>
                <a:ea typeface="Times New Roman" panose="02020603050405020304" pitchFamily="18" charset="0"/>
              </a:rPr>
              <a:t>Ефремово-Стопановка</a:t>
            </a:r>
            <a:r>
              <a:rPr lang="ru-RU" sz="2000" dirty="0">
                <a:solidFill>
                  <a:prstClr val="black"/>
                </a:solidFill>
                <a:latin typeface="Times New Roman" panose="02020603050405020304" pitchFamily="18" charset="0"/>
                <a:ea typeface="Times New Roman" panose="02020603050405020304" pitchFamily="18" charset="0"/>
              </a:rPr>
              <a:t>, и крупные населённые пункты — </a:t>
            </a:r>
            <a:r>
              <a:rPr lang="ru-RU" sz="2000" dirty="0" err="1">
                <a:solidFill>
                  <a:prstClr val="black"/>
                </a:solidFill>
                <a:latin typeface="Times New Roman" panose="02020603050405020304" pitchFamily="18" charset="0"/>
                <a:ea typeface="Times New Roman" panose="02020603050405020304" pitchFamily="18" charset="0"/>
              </a:rPr>
              <a:t>Каськовка</a:t>
            </a:r>
            <a:r>
              <a:rPr lang="ru-RU" sz="2000" dirty="0">
                <a:solidFill>
                  <a:prstClr val="black"/>
                </a:solidFill>
                <a:latin typeface="Times New Roman" panose="02020603050405020304" pitchFamily="18" charset="0"/>
                <a:ea typeface="Times New Roman" panose="02020603050405020304" pitchFamily="18" charset="0"/>
              </a:rPr>
              <a:t>, Никольская, </a:t>
            </a:r>
            <a:r>
              <a:rPr lang="ru-RU" sz="2000" dirty="0" err="1">
                <a:solidFill>
                  <a:prstClr val="black"/>
                </a:solidFill>
                <a:latin typeface="Times New Roman" panose="02020603050405020304" pitchFamily="18" charset="0"/>
                <a:ea typeface="Times New Roman" panose="02020603050405020304" pitchFamily="18" charset="0"/>
              </a:rPr>
              <a:t>Шарпаевка</a:t>
            </a:r>
            <a:r>
              <a:rPr lang="ru-RU" sz="2000" dirty="0">
                <a:solidFill>
                  <a:prstClr val="black"/>
                </a:solidFill>
                <a:latin typeface="Times New Roman" panose="02020603050405020304" pitchFamily="18" charset="0"/>
                <a:ea typeface="Times New Roman" panose="02020603050405020304" pitchFamily="18" charset="0"/>
              </a:rPr>
              <a:t>, Ильинка, Костино-</a:t>
            </a:r>
            <a:r>
              <a:rPr lang="ru-RU" sz="2000" dirty="0" err="1">
                <a:solidFill>
                  <a:prstClr val="black"/>
                </a:solidFill>
                <a:latin typeface="Times New Roman" panose="02020603050405020304" pitchFamily="18" charset="0"/>
                <a:ea typeface="Times New Roman" panose="02020603050405020304" pitchFamily="18" charset="0"/>
              </a:rPr>
              <a:t>Быстрянский</a:t>
            </a:r>
            <a:r>
              <a:rPr lang="ru-RU" sz="2000" dirty="0">
                <a:solidFill>
                  <a:prstClr val="black"/>
                </a:solidFill>
                <a:latin typeface="Times New Roman" panose="02020603050405020304" pitchFamily="18" charset="0"/>
                <a:ea typeface="Times New Roman" panose="02020603050405020304" pitchFamily="18" charset="0"/>
              </a:rPr>
              <a:t>, Грузинов. Всего за время боёв с 16 по 26 декабря нашими войсками освобождено 812 населённых пунктов, в том числе 8 районных центров и 7 крупных железнодорожных станций.</a:t>
            </a:r>
          </a:p>
          <a:p>
            <a:endParaRPr lang="ru-RU" dirty="0"/>
          </a:p>
        </p:txBody>
      </p:sp>
    </p:spTree>
    <p:extLst>
      <p:ext uri="{BB962C8B-B14F-4D97-AF65-F5344CB8AC3E}">
        <p14:creationId xmlns="" xmlns:p14="http://schemas.microsoft.com/office/powerpoint/2010/main" val="1832364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9CC806A0-7698-4130-B9AB-27273A2C316E}"/>
              </a:ext>
            </a:extLst>
          </p:cNvPr>
          <p:cNvSpPr>
            <a:spLocks noGrp="1"/>
          </p:cNvSpPr>
          <p:nvPr>
            <p:ph type="ctrTitle"/>
          </p:nvPr>
        </p:nvSpPr>
        <p:spPr>
          <a:xfrm>
            <a:off x="3563888" y="359898"/>
            <a:ext cx="3508442" cy="836854"/>
          </a:xfrm>
        </p:spPr>
        <p:txBody>
          <a:bodyPr>
            <a:normAutofit/>
          </a:bodyPr>
          <a:lstStyle/>
          <a:p>
            <a:r>
              <a:rPr lang="ru-RU" dirty="0">
                <a:latin typeface="Times New Roman" panose="02020603050405020304" pitchFamily="18" charset="0"/>
                <a:cs typeface="Times New Roman" panose="02020603050405020304" pitchFamily="18" charset="0"/>
              </a:rPr>
              <a:t>3 </a:t>
            </a:r>
            <a:r>
              <a:rPr lang="ru-RU" dirty="0" smtClean="0">
                <a:latin typeface="Times New Roman" panose="02020603050405020304" pitchFamily="18" charset="0"/>
                <a:cs typeface="Times New Roman" panose="02020603050405020304" pitchFamily="18" charset="0"/>
              </a:rPr>
              <a:t>декабря</a:t>
            </a:r>
            <a:endParaRPr lang="ru-RU"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 xmlns:a16="http://schemas.microsoft.com/office/drawing/2014/main" id="{07EAB2AC-97EF-4EA4-9CE6-83E20DC3ADB6}"/>
              </a:ext>
            </a:extLst>
          </p:cNvPr>
          <p:cNvSpPr>
            <a:spLocks noGrp="1"/>
          </p:cNvSpPr>
          <p:nvPr>
            <p:ph type="subTitle" idx="1"/>
          </p:nvPr>
        </p:nvSpPr>
        <p:spPr>
          <a:xfrm>
            <a:off x="1432560" y="1340768"/>
            <a:ext cx="7406640" cy="5157334"/>
          </a:xfrm>
        </p:spPr>
        <p:txBody>
          <a:bodyPr/>
          <a:lstStyle/>
          <a:p>
            <a:pPr marL="365760" lvl="0" indent="-283464">
              <a:buClr>
                <a:srgbClr val="3891A7"/>
              </a:buClr>
              <a:buFont typeface="Wingdings 2"/>
              <a:buChar char=""/>
            </a:pPr>
            <a:r>
              <a:rPr lang="ru-RU" sz="2000" dirty="0">
                <a:solidFill>
                  <a:srgbClr val="000000"/>
                </a:solidFill>
                <a:latin typeface="Times New Roman" panose="02020603050405020304" pitchFamily="18" charset="0"/>
              </a:rPr>
              <a:t>Группа армий «Центр». Части немецкой 4-й танковой армии (</a:t>
            </a:r>
            <a:r>
              <a:rPr lang="ru-RU" sz="2000" dirty="0" err="1">
                <a:solidFill>
                  <a:srgbClr val="000000"/>
                </a:solidFill>
                <a:latin typeface="Times New Roman" panose="02020603050405020304" pitchFamily="18" charset="0"/>
              </a:rPr>
              <a:t>Гёпнер</a:t>
            </a:r>
            <a:r>
              <a:rPr lang="ru-RU" sz="2000" dirty="0">
                <a:solidFill>
                  <a:srgbClr val="000000"/>
                </a:solidFill>
                <a:latin typeface="Times New Roman" panose="02020603050405020304" pitchFamily="18" charset="0"/>
              </a:rPr>
              <a:t>) захватили железнодорожную станцию Крюково (22 км от Москвы). Ближе всего к Москве подошли мотоциклисты 62-го сапёрного батальона — они добрались до станции Химки, в 16 км от Москвы. Эсэсовцы дивизии СС «</a:t>
            </a:r>
            <a:r>
              <a:rPr lang="ru-RU" sz="2000" dirty="0" err="1">
                <a:solidFill>
                  <a:srgbClr val="000000"/>
                </a:solidFill>
                <a:latin typeface="Times New Roman" panose="02020603050405020304" pitchFamily="18" charset="0"/>
              </a:rPr>
              <a:t>Дас</a:t>
            </a:r>
            <a:r>
              <a:rPr lang="ru-RU" sz="2000" dirty="0">
                <a:solidFill>
                  <a:srgbClr val="000000"/>
                </a:solidFill>
                <a:latin typeface="Times New Roman" panose="02020603050405020304" pitchFamily="18" charset="0"/>
              </a:rPr>
              <a:t> Райх» дошли до станции Ленино, в 17 км от Москвы.</a:t>
            </a:r>
            <a:endParaRPr lang="en-US" sz="2000" dirty="0">
              <a:solidFill>
                <a:srgbClr val="000000"/>
              </a:solidFill>
              <a:latin typeface="Times New Roman" panose="02020603050405020304" pitchFamily="18" charset="0"/>
            </a:endParaRPr>
          </a:p>
          <a:p>
            <a:pPr marL="365760" lvl="0" indent="-283464">
              <a:buClr>
                <a:srgbClr val="3891A7"/>
              </a:buClr>
              <a:buFont typeface="Wingdings 2"/>
              <a:buChar char=""/>
            </a:pPr>
            <a:r>
              <a:rPr lang="ru-RU" sz="2000" dirty="0">
                <a:solidFill>
                  <a:srgbClr val="000000"/>
                </a:solidFill>
                <a:latin typeface="Times New Roman" panose="02020603050405020304" pitchFamily="18" charset="0"/>
              </a:rPr>
              <a:t>Гудериан </a:t>
            </a:r>
            <a:r>
              <a:rPr lang="ru-RU" sz="2000" dirty="0" err="1">
                <a:solidFill>
                  <a:srgbClr val="000000"/>
                </a:solidFill>
                <a:latin typeface="Times New Roman" panose="02020603050405020304" pitchFamily="18" charset="0"/>
              </a:rPr>
              <a:t>Гейнц</a:t>
            </a:r>
            <a:r>
              <a:rPr lang="ru-RU" sz="2000" dirty="0">
                <a:solidFill>
                  <a:srgbClr val="000000"/>
                </a:solidFill>
                <a:latin typeface="Times New Roman" panose="02020603050405020304" pitchFamily="18" charset="0"/>
              </a:rPr>
              <a:t> (2-я танковая армия) : «Наступление продолжалось и 3 декабря в условиях сильного снегопада и ветра. Дороги заледенели, передвижение было затруднено, 4-я танковая дивизия подорвала железнодорожную линию Тула — Москва и, наконец, достигла шоссе Тула-Серпухов. Этим, однако, наступательная сила дивизии была исчерпана, а все запасы горючего израсходованы. Противник отошёл на север. Положение оставалось напряжённым»</a:t>
            </a:r>
            <a:endParaRPr lang="en-US" sz="2000" dirty="0">
              <a:solidFill>
                <a:srgbClr val="000000"/>
              </a:solidFill>
              <a:latin typeface="Times New Roman" panose="02020603050405020304" pitchFamily="18" charset="0"/>
            </a:endParaRPr>
          </a:p>
          <a:p>
            <a:pPr marL="365760" lvl="0" indent="-283464">
              <a:buClr>
                <a:srgbClr val="3891A7"/>
              </a:buClr>
              <a:buFont typeface="Wingdings 2"/>
              <a:buChar char=""/>
            </a:pPr>
            <a:endParaRPr lang="ru-RU" sz="2000" dirty="0">
              <a:solidFill>
                <a:prstClr val="black"/>
              </a:solidFill>
              <a:latin typeface="Times New Roman" pitchFamily="18" charset="0"/>
              <a:cs typeface="Times New Roman" pitchFamily="18" charset="0"/>
            </a:endParaRPr>
          </a:p>
          <a:p>
            <a:endParaRPr lang="ru-RU" dirty="0"/>
          </a:p>
        </p:txBody>
      </p:sp>
    </p:spTree>
    <p:extLst>
      <p:ext uri="{BB962C8B-B14F-4D97-AF65-F5344CB8AC3E}">
        <p14:creationId xmlns="" xmlns:p14="http://schemas.microsoft.com/office/powerpoint/2010/main" val="33602261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AC68487B-32C9-497F-B7A1-143586D2EE5F}"/>
              </a:ext>
            </a:extLst>
          </p:cNvPr>
          <p:cNvSpPr>
            <a:spLocks noGrp="1"/>
          </p:cNvSpPr>
          <p:nvPr>
            <p:ph type="title"/>
          </p:nvPr>
        </p:nvSpPr>
        <p:spPr>
          <a:xfrm>
            <a:off x="3347864" y="274638"/>
            <a:ext cx="5585824" cy="562074"/>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30 декабря</a:t>
            </a:r>
            <a:endParaRPr lang="ru-RU" dirty="0"/>
          </a:p>
        </p:txBody>
      </p:sp>
      <p:sp>
        <p:nvSpPr>
          <p:cNvPr id="3" name="Объект 2">
            <a:extLst>
              <a:ext uri="{FF2B5EF4-FFF2-40B4-BE49-F238E27FC236}">
                <a16:creationId xmlns="" xmlns:a16="http://schemas.microsoft.com/office/drawing/2014/main" id="{DAD2D88D-C13C-4317-A218-E71F53B3C95C}"/>
              </a:ext>
            </a:extLst>
          </p:cNvPr>
          <p:cNvSpPr>
            <a:spLocks noGrp="1"/>
          </p:cNvSpPr>
          <p:nvPr>
            <p:ph idx="1"/>
          </p:nvPr>
        </p:nvSpPr>
        <p:spPr>
          <a:xfrm>
            <a:off x="1259632" y="1052736"/>
            <a:ext cx="7674056" cy="5530626"/>
          </a:xfrm>
        </p:spPr>
        <p:txBody>
          <a:bodyPr/>
          <a:lstStyle/>
          <a:p>
            <a:pPr lvl="0">
              <a:buClr>
                <a:srgbClr val="3891A7"/>
              </a:buClr>
            </a:pPr>
            <a:r>
              <a:rPr lang="ru-RU" sz="2000" dirty="0">
                <a:solidFill>
                  <a:prstClr val="black"/>
                </a:solidFill>
                <a:latin typeface="Times New Roman" panose="02020603050405020304" pitchFamily="18" charset="0"/>
                <a:ea typeface="Times New Roman" panose="02020603050405020304" pitchFamily="18" charset="0"/>
              </a:rPr>
              <a:t>30 декабря завершилась </a:t>
            </a:r>
            <a:r>
              <a:rPr lang="ru-RU" sz="2000" dirty="0" err="1">
                <a:solidFill>
                  <a:prstClr val="black"/>
                </a:solidFill>
                <a:latin typeface="Times New Roman" panose="02020603050405020304" pitchFamily="18" charset="0"/>
                <a:ea typeface="Times New Roman" panose="02020603050405020304" pitchFamily="18" charset="0"/>
              </a:rPr>
              <a:t>Котельниковская</a:t>
            </a:r>
            <a:r>
              <a:rPr lang="ru-RU" sz="2000" dirty="0">
                <a:solidFill>
                  <a:prstClr val="black"/>
                </a:solidFill>
                <a:latin typeface="Times New Roman" panose="02020603050405020304" pitchFamily="18" charset="0"/>
                <a:ea typeface="Times New Roman" panose="02020603050405020304" pitchFamily="18" charset="0"/>
              </a:rPr>
              <a:t> операция войск левого крыла Сталинградского фронта. Была сорвана попытка противника деблокировать окружённую под Сталинградом группировку. Соединения армейской группы «Гот» отброшены за р. </a:t>
            </a:r>
            <a:r>
              <a:rPr lang="ru-RU" sz="2000" dirty="0" err="1">
                <a:solidFill>
                  <a:prstClr val="black"/>
                </a:solidFill>
                <a:latin typeface="Times New Roman" panose="02020603050405020304" pitchFamily="18" charset="0"/>
                <a:ea typeface="Times New Roman" panose="02020603050405020304" pitchFamily="18" charset="0"/>
              </a:rPr>
              <a:t>Маныч</a:t>
            </a:r>
            <a:r>
              <a:rPr lang="ru-RU" sz="2000" dirty="0">
                <a:solidFill>
                  <a:prstClr val="black"/>
                </a:solidFill>
                <a:latin typeface="Times New Roman" panose="02020603050405020304" pitchFamily="18" charset="0"/>
                <a:ea typeface="Times New Roman" panose="02020603050405020304" pitchFamily="18" charset="0"/>
              </a:rPr>
              <a:t>. Увеличилось расстояние, отделявшее сталинградскую группировку </a:t>
            </a:r>
            <a:r>
              <a:rPr lang="ru-RU" sz="2000" dirty="0" err="1">
                <a:solidFill>
                  <a:prstClr val="black"/>
                </a:solidFill>
                <a:latin typeface="Times New Roman" panose="02020603050405020304" pitchFamily="18" charset="0"/>
                <a:ea typeface="Times New Roman" panose="02020603050405020304" pitchFamily="18" charset="0"/>
              </a:rPr>
              <a:t>противникака</a:t>
            </a:r>
            <a:r>
              <a:rPr lang="ru-RU" sz="2000" dirty="0">
                <a:solidFill>
                  <a:prstClr val="black"/>
                </a:solidFill>
                <a:latin typeface="Times New Roman" panose="02020603050405020304" pitchFamily="18" charset="0"/>
                <a:ea typeface="Times New Roman" panose="02020603050405020304" pitchFamily="18" charset="0"/>
              </a:rPr>
              <a:t> от внешнего фронта окружения до 200—250 км. Советские войска освободили свыше 130 населённых пунктов.</a:t>
            </a:r>
          </a:p>
          <a:p>
            <a:pPr lvl="0">
              <a:buClr>
                <a:srgbClr val="3891A7"/>
              </a:buClr>
            </a:pPr>
            <a:r>
              <a:rPr lang="ru-RU" sz="2000" dirty="0">
                <a:solidFill>
                  <a:prstClr val="black"/>
                </a:solidFill>
                <a:latin typeface="Times New Roman" panose="02020603050405020304" pitchFamily="18" charset="0"/>
                <a:ea typeface="Times New Roman" panose="02020603050405020304" pitchFamily="18" charset="0"/>
              </a:rPr>
              <a:t>Совинформбюро. В течение 30 декабря наши войска южнее Сталинграда продолжали успешно развивать наступление и заняли районные центры Ремонтное и Троицкое, населённые пункты — </a:t>
            </a:r>
            <a:r>
              <a:rPr lang="ru-RU" sz="2000" dirty="0" err="1">
                <a:solidFill>
                  <a:prstClr val="black"/>
                </a:solidFill>
                <a:latin typeface="Times New Roman" panose="02020603050405020304" pitchFamily="18" charset="0"/>
                <a:ea typeface="Times New Roman" panose="02020603050405020304" pitchFamily="18" charset="0"/>
              </a:rPr>
              <a:t>Погожка</a:t>
            </a:r>
            <a:r>
              <a:rPr lang="ru-RU" sz="2000" dirty="0">
                <a:solidFill>
                  <a:prstClr val="black"/>
                </a:solidFill>
                <a:latin typeface="Times New Roman" panose="02020603050405020304" pitchFamily="18" charset="0"/>
                <a:ea typeface="Times New Roman" panose="02020603050405020304" pitchFamily="18" charset="0"/>
              </a:rPr>
              <a:t>, Терновая, Ивановка, Сиротский, </a:t>
            </a:r>
            <a:r>
              <a:rPr lang="ru-RU" sz="2000" dirty="0" err="1">
                <a:solidFill>
                  <a:prstClr val="black"/>
                </a:solidFill>
                <a:latin typeface="Times New Roman" panose="02020603050405020304" pitchFamily="18" charset="0"/>
                <a:ea typeface="Times New Roman" panose="02020603050405020304" pitchFamily="18" charset="0"/>
              </a:rPr>
              <a:t>Трудников</a:t>
            </a:r>
            <a:r>
              <a:rPr lang="ru-RU" sz="2000" dirty="0">
                <a:solidFill>
                  <a:prstClr val="black"/>
                </a:solidFill>
                <a:latin typeface="Times New Roman" panose="02020603050405020304" pitchFamily="18" charset="0"/>
                <a:ea typeface="Times New Roman" panose="02020603050405020304" pitchFamily="18" charset="0"/>
              </a:rPr>
              <a:t>, Фомин, Чернышев, </a:t>
            </a:r>
            <a:r>
              <a:rPr lang="ru-RU" sz="2000" dirty="0" err="1">
                <a:solidFill>
                  <a:prstClr val="black"/>
                </a:solidFill>
                <a:latin typeface="Times New Roman" panose="02020603050405020304" pitchFamily="18" charset="0"/>
                <a:ea typeface="Times New Roman" panose="02020603050405020304" pitchFamily="18" charset="0"/>
              </a:rPr>
              <a:t>Валуевка</a:t>
            </a:r>
            <a:r>
              <a:rPr lang="ru-RU" sz="2000" dirty="0">
                <a:solidFill>
                  <a:prstClr val="black"/>
                </a:solidFill>
                <a:latin typeface="Times New Roman" panose="02020603050405020304" pitchFamily="18" charset="0"/>
                <a:ea typeface="Times New Roman" panose="02020603050405020304" pitchFamily="18" charset="0"/>
              </a:rPr>
              <a:t>, Улан-Эрге, Ленинский и станцию </a:t>
            </a:r>
            <a:r>
              <a:rPr lang="ru-RU" sz="2000" dirty="0" err="1">
                <a:solidFill>
                  <a:prstClr val="black"/>
                </a:solidFill>
                <a:latin typeface="Times New Roman" panose="02020603050405020304" pitchFamily="18" charset="0"/>
                <a:ea typeface="Times New Roman" panose="02020603050405020304" pitchFamily="18" charset="0"/>
              </a:rPr>
              <a:t>Семичная</a:t>
            </a:r>
            <a:r>
              <a:rPr lang="ru-RU" sz="2000" dirty="0">
                <a:solidFill>
                  <a:prstClr val="black"/>
                </a:solidFill>
                <a:latin typeface="Times New Roman" panose="02020603050405020304" pitchFamily="18" charset="0"/>
                <a:ea typeface="Times New Roman" panose="02020603050405020304" pitchFamily="18" charset="0"/>
              </a:rPr>
              <a:t>. В районе Среднего Дона и на Центральном фронте наши войска продолжают вести наступательные бои.</a:t>
            </a:r>
          </a:p>
          <a:p>
            <a:pPr lvl="0">
              <a:buClr>
                <a:srgbClr val="3891A7"/>
              </a:buClr>
            </a:pPr>
            <a:r>
              <a:rPr lang="ru-RU" sz="2000" dirty="0">
                <a:solidFill>
                  <a:prstClr val="black"/>
                </a:solidFill>
                <a:latin typeface="Times New Roman" panose="02020603050405020304" pitchFamily="18" charset="0"/>
                <a:ea typeface="Times New Roman" panose="02020603050405020304" pitchFamily="18" charset="0"/>
              </a:rPr>
              <a:t> </a:t>
            </a:r>
          </a:p>
          <a:p>
            <a:endParaRPr lang="ru-RU" dirty="0"/>
          </a:p>
        </p:txBody>
      </p:sp>
    </p:spTree>
    <p:extLst>
      <p:ext uri="{BB962C8B-B14F-4D97-AF65-F5344CB8AC3E}">
        <p14:creationId xmlns="" xmlns:p14="http://schemas.microsoft.com/office/powerpoint/2010/main" val="22926557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4DB7F4F-8420-45A2-BBD9-9646DC9FD538}"/>
              </a:ext>
            </a:extLst>
          </p:cNvPr>
          <p:cNvSpPr>
            <a:spLocks noGrp="1"/>
          </p:cNvSpPr>
          <p:nvPr>
            <p:ph type="title"/>
          </p:nvPr>
        </p:nvSpPr>
        <p:spPr>
          <a:xfrm>
            <a:off x="3347864" y="274638"/>
            <a:ext cx="5585824" cy="490066"/>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31 декабря</a:t>
            </a:r>
            <a:endParaRPr lang="ru-RU" dirty="0"/>
          </a:p>
        </p:txBody>
      </p:sp>
      <p:sp>
        <p:nvSpPr>
          <p:cNvPr id="3" name="Объект 2">
            <a:extLst>
              <a:ext uri="{FF2B5EF4-FFF2-40B4-BE49-F238E27FC236}">
                <a16:creationId xmlns="" xmlns:a16="http://schemas.microsoft.com/office/drawing/2014/main" id="{E862D0CD-B192-4547-A2DD-DD9BC9F4FAC4}"/>
              </a:ext>
            </a:extLst>
          </p:cNvPr>
          <p:cNvSpPr>
            <a:spLocks noGrp="1"/>
          </p:cNvSpPr>
          <p:nvPr>
            <p:ph idx="1"/>
          </p:nvPr>
        </p:nvSpPr>
        <p:spPr>
          <a:xfrm>
            <a:off x="1435608" y="908720"/>
            <a:ext cx="7498080" cy="5674642"/>
          </a:xfrm>
        </p:spPr>
        <p:txBody>
          <a:bodyPr/>
          <a:lstStyle/>
          <a:p>
            <a:pPr lvl="0">
              <a:buClr>
                <a:srgbClr val="3891A7"/>
              </a:buClr>
            </a:pPr>
            <a:r>
              <a:rPr lang="ru-RU" sz="2400" dirty="0">
                <a:solidFill>
                  <a:prstClr val="black"/>
                </a:solidFill>
                <a:latin typeface="Times New Roman" panose="02020603050405020304" pitchFamily="18" charset="0"/>
                <a:ea typeface="Times New Roman" panose="02020603050405020304" pitchFamily="18" charset="0"/>
              </a:rPr>
              <a:t>2-я гвардейская армия (Р. Я. Малиновский) Сталинградского фронта (А. И. Ерёменко). 2-й механизированный корпус вышел к Тормосину с трёх сторон и 31 декабря освободил город. Немцы лишились узла шоссейных и грунтовых дорог, они потеряли продуктовые базы группы армий «Дон», склады с боеприпасами и другим военным имуществом.</a:t>
            </a:r>
          </a:p>
          <a:p>
            <a:pPr lvl="0">
              <a:buClr>
                <a:srgbClr val="3891A7"/>
              </a:buClr>
            </a:pPr>
            <a:r>
              <a:rPr lang="ru-RU" sz="2400" dirty="0">
                <a:solidFill>
                  <a:prstClr val="black"/>
                </a:solidFill>
                <a:latin typeface="Times New Roman" panose="02020603050405020304" pitchFamily="18" charset="0"/>
                <a:ea typeface="Times New Roman" panose="02020603050405020304" pitchFamily="18" charset="0"/>
              </a:rPr>
              <a:t> К концу дня 31 декабря войска Юго-Западного фронта продвинулись на глубину до 200 км и вышли на рубеж Новая Калитва — </a:t>
            </a:r>
            <a:r>
              <a:rPr lang="ru-RU" sz="2400" dirty="0" err="1">
                <a:solidFill>
                  <a:prstClr val="black"/>
                </a:solidFill>
                <a:latin typeface="Times New Roman" panose="02020603050405020304" pitchFamily="18" charset="0"/>
                <a:ea typeface="Times New Roman" panose="02020603050405020304" pitchFamily="18" charset="0"/>
              </a:rPr>
              <a:t>Высочинов</a:t>
            </a:r>
            <a:r>
              <a:rPr lang="ru-RU" sz="2400" dirty="0">
                <a:solidFill>
                  <a:prstClr val="black"/>
                </a:solidFill>
                <a:latin typeface="Times New Roman" panose="02020603050405020304" pitchFamily="18" charset="0"/>
                <a:ea typeface="Times New Roman" panose="02020603050405020304" pitchFamily="18" charset="0"/>
              </a:rPr>
              <a:t> — Беловодск — Волошине — Миллерово — Ильинка — Скосырская — Чернышковский.</a:t>
            </a:r>
          </a:p>
          <a:p>
            <a:endParaRPr lang="ru-RU" dirty="0"/>
          </a:p>
        </p:txBody>
      </p:sp>
    </p:spTree>
    <p:extLst>
      <p:ext uri="{BB962C8B-B14F-4D97-AF65-F5344CB8AC3E}">
        <p14:creationId xmlns="" xmlns:p14="http://schemas.microsoft.com/office/powerpoint/2010/main" val="259497069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4C8B40FE-308C-4228-A895-92B751DB9134}"/>
              </a:ext>
            </a:extLst>
          </p:cNvPr>
          <p:cNvSpPr>
            <a:spLocks noGrp="1"/>
          </p:cNvSpPr>
          <p:nvPr>
            <p:ph type="title"/>
          </p:nvPr>
        </p:nvSpPr>
        <p:spPr>
          <a:xfrm>
            <a:off x="2143108" y="2000240"/>
            <a:ext cx="7498080" cy="1143000"/>
          </a:xfrm>
        </p:spPr>
        <p:txBody>
          <a:bodyPr>
            <a:normAutofit/>
          </a:bodyPr>
          <a:lstStyle/>
          <a:p>
            <a:r>
              <a:rPr lang="ru-RU" sz="5400" dirty="0" smtClean="0">
                <a:latin typeface="Times New Roman" pitchFamily="18" charset="0"/>
                <a:cs typeface="Times New Roman" pitchFamily="18" charset="0"/>
              </a:rPr>
              <a:t>Декабрь 1943 года</a:t>
            </a:r>
            <a:endParaRPr lang="ru-RU" sz="5400" dirty="0">
              <a:latin typeface="Times New Roman" pitchFamily="18" charset="0"/>
              <a:cs typeface="Times New Roman" pitchFamily="18" charset="0"/>
            </a:endParaRPr>
          </a:p>
        </p:txBody>
      </p:sp>
      <p:pic>
        <p:nvPicPr>
          <p:cNvPr id="4" name="Содержимое 3" descr="red_star_PNG4.png"/>
          <p:cNvPicPr>
            <a:picLocks noGrp="1" noChangeAspect="1"/>
          </p:cNvPicPr>
          <p:nvPr>
            <p:ph idx="1"/>
          </p:nvPr>
        </p:nvPicPr>
        <p:blipFill>
          <a:blip r:embed="rId2" cstate="print"/>
          <a:stretch>
            <a:fillRect/>
          </a:stretch>
        </p:blipFill>
        <p:spPr>
          <a:xfrm>
            <a:off x="3714744" y="3429000"/>
            <a:ext cx="2587477" cy="2462210"/>
          </a:xfrm>
        </p:spPr>
      </p:pic>
    </p:spTree>
    <p:extLst>
      <p:ext uri="{BB962C8B-B14F-4D97-AF65-F5344CB8AC3E}">
        <p14:creationId xmlns="" xmlns:p14="http://schemas.microsoft.com/office/powerpoint/2010/main" val="21436706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7FBFB199-CFBF-4216-8C6E-A7965D5E983E}"/>
              </a:ext>
            </a:extLst>
          </p:cNvPr>
          <p:cNvSpPr>
            <a:spLocks noGrp="1"/>
          </p:cNvSpPr>
          <p:nvPr>
            <p:ph type="title"/>
          </p:nvPr>
        </p:nvSpPr>
        <p:spPr>
          <a:xfrm>
            <a:off x="3500430" y="285728"/>
            <a:ext cx="7498080" cy="1143000"/>
          </a:xfrm>
        </p:spPr>
        <p:txBody>
          <a:bodyPr/>
          <a:lstStyle/>
          <a:p>
            <a:r>
              <a:rPr lang="ru-RU" dirty="0" smtClean="0">
                <a:latin typeface="Times New Roman" pitchFamily="18" charset="0"/>
                <a:cs typeface="Times New Roman" pitchFamily="18" charset="0"/>
              </a:rPr>
              <a:t>1 декабря</a:t>
            </a:r>
            <a:endParaRPr lang="ru-RU" dirty="0">
              <a:latin typeface="Times New Roman" pitchFamily="18" charset="0"/>
              <a:cs typeface="Times New Roman" pitchFamily="18" charset="0"/>
            </a:endParaRPr>
          </a:p>
        </p:txBody>
      </p:sp>
      <p:sp>
        <p:nvSpPr>
          <p:cNvPr id="3" name="Объект 2">
            <a:extLst>
              <a:ext uri="{FF2B5EF4-FFF2-40B4-BE49-F238E27FC236}">
                <a16:creationId xmlns="" xmlns:a16="http://schemas.microsoft.com/office/drawing/2014/main" id="{AC5A2B06-54C7-4662-8B17-C520AD127146}"/>
              </a:ext>
            </a:extLst>
          </p:cNvPr>
          <p:cNvSpPr>
            <a:spLocks noGrp="1"/>
          </p:cNvSpPr>
          <p:nvPr>
            <p:ph idx="1"/>
          </p:nvPr>
        </p:nvSpPr>
        <p:spPr>
          <a:xfrm>
            <a:off x="1435608" y="1447800"/>
            <a:ext cx="7498080" cy="5195910"/>
          </a:xfrm>
        </p:spPr>
        <p:txBody>
          <a:bodyPr>
            <a:normAutofit/>
          </a:bodyPr>
          <a:lstStyle/>
          <a:p>
            <a:r>
              <a:rPr lang="ru-RU" sz="1600" dirty="0" smtClean="0">
                <a:latin typeface="Times New Roman" pitchFamily="18" charset="0"/>
                <a:cs typeface="Times New Roman" pitchFamily="18" charset="0"/>
              </a:rPr>
              <a:t>1 декабря 1943 года завершилась Тегеранская конференция руководителей СССР, США, Великобритании, проходившая с 28 ноября 1943 года. Тегеранская конференция приняла «Декларацию о совместных действиях в войне против Германии и о послевоенном сотрудничестве трех держав».</a:t>
            </a:r>
          </a:p>
          <a:p>
            <a:r>
              <a:rPr lang="ru-RU" sz="1600" dirty="0" smtClean="0">
                <a:latin typeface="Times New Roman" pitchFamily="18" charset="0"/>
                <a:cs typeface="Times New Roman" pitchFamily="18" charset="0"/>
              </a:rPr>
              <a:t>В течение 1 декабря между реками СОЖ и ДНЕПР, северо-западнее ГОМЕЛЯ, наши войска, преодолевая сопротивление и контратаки противника, продолжали вести наступательные бои, в ходе который заняли несколько населенных пунктов.</a:t>
            </a:r>
          </a:p>
          <a:p>
            <a:r>
              <a:rPr lang="ru-RU" sz="1600" dirty="0" smtClean="0">
                <a:latin typeface="Times New Roman" pitchFamily="18" charset="0"/>
                <a:cs typeface="Times New Roman" pitchFamily="18" charset="0"/>
              </a:rPr>
              <a:t>В районе нижнего течения реки ПРИПЯТЬ наши войска с боями продвигались вперед и заняли несколько населённых пунктов, в том числе районный центр </a:t>
            </a:r>
            <a:r>
              <a:rPr lang="ru-RU" sz="1600" dirty="0" err="1" smtClean="0">
                <a:latin typeface="Times New Roman" pitchFamily="18" charset="0"/>
                <a:cs typeface="Times New Roman" pitchFamily="18" charset="0"/>
              </a:rPr>
              <a:t>Полесской</a:t>
            </a:r>
            <a:r>
              <a:rPr lang="ru-RU" sz="1600" dirty="0" smtClean="0">
                <a:latin typeface="Times New Roman" pitchFamily="18" charset="0"/>
                <a:cs typeface="Times New Roman" pitchFamily="18" charset="0"/>
              </a:rPr>
              <a:t> области НАРОВЛЯ.</a:t>
            </a:r>
          </a:p>
          <a:p>
            <a:r>
              <a:rPr lang="ru-RU" sz="1600" dirty="0" smtClean="0">
                <a:latin typeface="Times New Roman" pitchFamily="18" charset="0"/>
                <a:cs typeface="Times New Roman" pitchFamily="18" charset="0"/>
              </a:rPr>
              <a:t>В районе ЧЕРКАССЫ наши войска, отбивая контратаки пехоты и танков противника, продолжали вести бои по расширению плацдарма на правом берегу ДНЕПРА.</a:t>
            </a:r>
          </a:p>
          <a:p>
            <a:r>
              <a:rPr lang="ru-RU" sz="1600" dirty="0" smtClean="0">
                <a:latin typeface="Times New Roman" pitchFamily="18" charset="0"/>
                <a:cs typeface="Times New Roman" pitchFamily="18" charset="0"/>
              </a:rPr>
              <a:t>Юго-западнее КРЕМЕНЧУГА наши войска в результате упорных боёв овладели сильно укреплёнными опорными пунктами противника ВЕЛИКАЯ СКЕЛЕВА, МАЛАЯ СКЕЛЕВА, МИРОНОВКА, КРАСНО-УРАЛЬСК, НОВО-ПОКРОВКА, ЮЛКАНОВКА, БАНДУРОВКА.</a:t>
            </a:r>
          </a:p>
          <a:p>
            <a:r>
              <a:rPr lang="ru-RU" sz="1400" dirty="0" smtClean="0">
                <a:latin typeface="Times New Roman" pitchFamily="18" charset="0"/>
                <a:cs typeface="Times New Roman" pitchFamily="18" charset="0"/>
              </a:rPr>
              <a:t> </a:t>
            </a:r>
          </a:p>
          <a:p>
            <a:endParaRPr lang="ru-RU" sz="1400" dirty="0"/>
          </a:p>
        </p:txBody>
      </p:sp>
    </p:spTree>
    <p:extLst>
      <p:ext uri="{BB962C8B-B14F-4D97-AF65-F5344CB8AC3E}">
        <p14:creationId xmlns="" xmlns:p14="http://schemas.microsoft.com/office/powerpoint/2010/main" val="22761773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679AC7CB-CFE0-4B43-850B-C03200CB4C04}"/>
              </a:ext>
            </a:extLst>
          </p:cNvPr>
          <p:cNvSpPr>
            <a:spLocks noGrp="1"/>
          </p:cNvSpPr>
          <p:nvPr>
            <p:ph type="title"/>
          </p:nvPr>
        </p:nvSpPr>
        <p:spPr>
          <a:xfrm>
            <a:off x="3357554" y="285728"/>
            <a:ext cx="7498080" cy="1143000"/>
          </a:xfrm>
        </p:spPr>
        <p:txBody>
          <a:bodyPr/>
          <a:lstStyle/>
          <a:p>
            <a:r>
              <a:rPr lang="ru-RU" dirty="0" smtClean="0">
                <a:latin typeface="Times New Roman" pitchFamily="18" charset="0"/>
                <a:cs typeface="Times New Roman" pitchFamily="18" charset="0"/>
              </a:rPr>
              <a:t>4 декабря</a:t>
            </a:r>
            <a:endParaRPr lang="ru-RU" dirty="0">
              <a:latin typeface="Times New Roman" pitchFamily="18" charset="0"/>
              <a:cs typeface="Times New Roman" pitchFamily="18" charset="0"/>
            </a:endParaRPr>
          </a:p>
        </p:txBody>
      </p:sp>
      <p:sp>
        <p:nvSpPr>
          <p:cNvPr id="3" name="Объект 2">
            <a:extLst>
              <a:ext uri="{FF2B5EF4-FFF2-40B4-BE49-F238E27FC236}">
                <a16:creationId xmlns="" xmlns:a16="http://schemas.microsoft.com/office/drawing/2014/main" id="{52BDB7D2-359C-4914-ABBD-BAA05E76514C}"/>
              </a:ext>
            </a:extLst>
          </p:cNvPr>
          <p:cNvSpPr>
            <a:spLocks noGrp="1"/>
          </p:cNvSpPr>
          <p:nvPr>
            <p:ph idx="1"/>
          </p:nvPr>
        </p:nvSpPr>
        <p:spPr/>
        <p:txBody>
          <a:bodyPr>
            <a:normAutofit/>
          </a:bodyPr>
          <a:lstStyle/>
          <a:p>
            <a:r>
              <a:rPr lang="ru-RU" sz="2000" dirty="0" err="1" smtClean="0">
                <a:latin typeface="Times New Roman" pitchFamily="18" charset="0"/>
                <a:cs typeface="Times New Roman" pitchFamily="18" charset="0"/>
              </a:rPr>
              <a:t>Нижнеднепровская</a:t>
            </a:r>
            <a:r>
              <a:rPr lang="ru-RU" sz="2000" dirty="0" smtClean="0">
                <a:latin typeface="Times New Roman" pitchFamily="18" charset="0"/>
                <a:cs typeface="Times New Roman" pitchFamily="18" charset="0"/>
              </a:rPr>
              <a:t> стратегическая наступательная операция. С утра 4 декабря части 52-й армии К. А. </a:t>
            </a:r>
            <a:r>
              <a:rPr lang="ru-RU" sz="2000" dirty="0" err="1" smtClean="0">
                <a:latin typeface="Times New Roman" pitchFamily="18" charset="0"/>
                <a:cs typeface="Times New Roman" pitchFamily="18" charset="0"/>
              </a:rPr>
              <a:t>Коротеева</a:t>
            </a:r>
            <a:r>
              <a:rPr lang="ru-RU" sz="2000" dirty="0" smtClean="0">
                <a:latin typeface="Times New Roman" pitchFamily="18" charset="0"/>
                <a:cs typeface="Times New Roman" pitchFamily="18" charset="0"/>
              </a:rPr>
              <a:t> перешли в наступление и после упорного боя соединились с 18-м полком 7-й гвардейской воздушно-десантной дивизии. Однако развить успех в направлении кирпичных заводов им не удалось. Тем временем 21-й полк, занимая круговую оборону в районе кирпичных заводов и отражая многочисленные атаки противника. В связи с тяжелым положением частей 7-й гвардейской воздушно-десантной дивизии было решено отвести их в район Русской Поляны и </a:t>
            </a:r>
            <a:r>
              <a:rPr lang="ru-RU" sz="2000" dirty="0" err="1" smtClean="0">
                <a:latin typeface="Times New Roman" pitchFamily="18" charset="0"/>
                <a:cs typeface="Times New Roman" pitchFamily="18" charset="0"/>
              </a:rPr>
              <a:t>Геронимовки</a:t>
            </a:r>
            <a:r>
              <a:rPr lang="ru-RU" sz="2000" dirty="0" smtClean="0">
                <a:latin typeface="Times New Roman" pitchFamily="18" charset="0"/>
                <a:cs typeface="Times New Roman" pitchFamily="18" charset="0"/>
              </a:rPr>
              <a:t>.</a:t>
            </a:r>
          </a:p>
        </p:txBody>
      </p:sp>
      <p:pic>
        <p:nvPicPr>
          <p:cNvPr id="4" name="Рисунок 3" descr="1026111158.jpg"/>
          <p:cNvPicPr>
            <a:picLocks noChangeAspect="1"/>
          </p:cNvPicPr>
          <p:nvPr/>
        </p:nvPicPr>
        <p:blipFill>
          <a:blip r:embed="rId2"/>
          <a:stretch>
            <a:fillRect/>
          </a:stretch>
        </p:blipFill>
        <p:spPr>
          <a:xfrm>
            <a:off x="5286380" y="4643446"/>
            <a:ext cx="3431799" cy="2071702"/>
          </a:xfrm>
          <a:prstGeom prst="rect">
            <a:avLst/>
          </a:prstGeom>
        </p:spPr>
      </p:pic>
    </p:spTree>
    <p:extLst>
      <p:ext uri="{BB962C8B-B14F-4D97-AF65-F5344CB8AC3E}">
        <p14:creationId xmlns="" xmlns:p14="http://schemas.microsoft.com/office/powerpoint/2010/main" val="169661512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F7CD2E2-E369-4418-AEC1-106856CF06B8}"/>
              </a:ext>
            </a:extLst>
          </p:cNvPr>
          <p:cNvSpPr>
            <a:spLocks noGrp="1"/>
          </p:cNvSpPr>
          <p:nvPr>
            <p:ph type="title"/>
          </p:nvPr>
        </p:nvSpPr>
        <p:spPr>
          <a:xfrm>
            <a:off x="3500430" y="285728"/>
            <a:ext cx="7498080" cy="1143000"/>
          </a:xfrm>
        </p:spPr>
        <p:txBody>
          <a:bodyPr/>
          <a:lstStyle/>
          <a:p>
            <a:r>
              <a:rPr lang="ru-RU" dirty="0" smtClean="0">
                <a:latin typeface="Times New Roman" pitchFamily="18" charset="0"/>
                <a:cs typeface="Times New Roman" pitchFamily="18" charset="0"/>
              </a:rPr>
              <a:t>6 декабря</a:t>
            </a:r>
            <a:endParaRPr lang="ru-RU" dirty="0">
              <a:latin typeface="Times New Roman" pitchFamily="18" charset="0"/>
              <a:cs typeface="Times New Roman" pitchFamily="18" charset="0"/>
            </a:endParaRPr>
          </a:p>
        </p:txBody>
      </p:sp>
      <p:sp>
        <p:nvSpPr>
          <p:cNvPr id="3" name="Объект 2">
            <a:extLst>
              <a:ext uri="{FF2B5EF4-FFF2-40B4-BE49-F238E27FC236}">
                <a16:creationId xmlns="" xmlns:a16="http://schemas.microsoft.com/office/drawing/2014/main" id="{C97D706A-CB83-41EC-B57D-FA949778ADE7}"/>
              </a:ext>
            </a:extLst>
          </p:cNvPr>
          <p:cNvSpPr>
            <a:spLocks noGrp="1"/>
          </p:cNvSpPr>
          <p:nvPr>
            <p:ph idx="1"/>
          </p:nvPr>
        </p:nvSpPr>
        <p:spPr/>
        <p:txBody>
          <a:bodyPr>
            <a:normAutofit fontScale="92500"/>
          </a:bodyPr>
          <a:lstStyle/>
          <a:p>
            <a:r>
              <a:rPr lang="ru-RU" sz="2200" dirty="0" err="1" smtClean="0">
                <a:latin typeface="Times New Roman" pitchFamily="18" charset="0"/>
                <a:cs typeface="Times New Roman" pitchFamily="18" charset="0"/>
              </a:rPr>
              <a:t>Нижнеднепровская</a:t>
            </a:r>
            <a:r>
              <a:rPr lang="ru-RU" sz="2200" dirty="0" smtClean="0">
                <a:latin typeface="Times New Roman" pitchFamily="18" charset="0"/>
                <a:cs typeface="Times New Roman" pitchFamily="18" charset="0"/>
              </a:rPr>
              <a:t> стратегическая наступательная операция. 6 декабря 5-я гвардейская армия 2-го Украинского фронта вела наступление юго-западнее Кременчуга и после ожесточенных боев овладела городом Александрия. Противник пытался задержать продвижение советских войск на подступах к Знаменке и был вынужден снять часть сил с черкасского направления и перебросить их для усиления своей александрийской группировки.</a:t>
            </a:r>
          </a:p>
          <a:p>
            <a:r>
              <a:rPr lang="ru-RU" sz="2200" dirty="0" smtClean="0">
                <a:latin typeface="Times New Roman" pitchFamily="18" charset="0"/>
                <a:cs typeface="Times New Roman" pitchFamily="18" charset="0"/>
              </a:rPr>
              <a:t>Учитывая сложившуюся обстановку, командующий 52-й армией К. А. </a:t>
            </a:r>
            <a:r>
              <a:rPr lang="ru-RU" sz="2200" dirty="0" err="1" smtClean="0">
                <a:latin typeface="Times New Roman" pitchFamily="18" charset="0"/>
                <a:cs typeface="Times New Roman" pitchFamily="18" charset="0"/>
              </a:rPr>
              <a:t>Коротеев</a:t>
            </a:r>
            <a:r>
              <a:rPr lang="ru-RU" sz="2200" dirty="0" smtClean="0">
                <a:latin typeface="Times New Roman" pitchFamily="18" charset="0"/>
                <a:cs typeface="Times New Roman" pitchFamily="18" charset="0"/>
              </a:rPr>
              <a:t> 6 декабря вновь принял решение продолжать наступление с целью окончательного овладения городом Черкассы и продвижением на </a:t>
            </a:r>
            <a:r>
              <a:rPr lang="ru-RU" sz="2200" dirty="0" err="1" smtClean="0">
                <a:latin typeface="Times New Roman" pitchFamily="18" charset="0"/>
                <a:cs typeface="Times New Roman" pitchFamily="18" charset="0"/>
              </a:rPr>
              <a:t>Смелу</a:t>
            </a:r>
            <a:r>
              <a:rPr lang="ru-RU" sz="2200" dirty="0" smtClean="0">
                <a:latin typeface="Times New Roman" pitchFamily="18" charset="0"/>
                <a:cs typeface="Times New Roman" pitchFamily="18" charset="0"/>
              </a:rPr>
              <a:t>. В течение 6 — 8 декабря войска частью сил вели бой в городе и главными силами готовились к решающему штурму.</a:t>
            </a:r>
          </a:p>
          <a:p>
            <a:endParaRPr lang="ru-RU" dirty="0"/>
          </a:p>
        </p:txBody>
      </p:sp>
    </p:spTree>
    <p:extLst>
      <p:ext uri="{BB962C8B-B14F-4D97-AF65-F5344CB8AC3E}">
        <p14:creationId xmlns="" xmlns:p14="http://schemas.microsoft.com/office/powerpoint/2010/main" val="22436038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86116" y="285728"/>
            <a:ext cx="7498080" cy="1143000"/>
          </a:xfrm>
        </p:spPr>
        <p:txBody>
          <a:bodyPr/>
          <a:lstStyle/>
          <a:p>
            <a:r>
              <a:rPr lang="ru-RU" dirty="0" smtClean="0">
                <a:latin typeface="Times New Roman" pitchFamily="18" charset="0"/>
                <a:cs typeface="Times New Roman" pitchFamily="18" charset="0"/>
              </a:rPr>
              <a:t>7 декабря</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sz="2000" dirty="0" err="1" smtClean="0">
                <a:latin typeface="Times New Roman" pitchFamily="18" charset="0"/>
                <a:cs typeface="Times New Roman" pitchFamily="18" charset="0"/>
              </a:rPr>
              <a:t>Керченско-Эльтигенская</a:t>
            </a:r>
            <a:r>
              <a:rPr lang="ru-RU" sz="2000" dirty="0" smtClean="0">
                <a:latin typeface="Times New Roman" pitchFamily="18" charset="0"/>
                <a:cs typeface="Times New Roman" pitchFamily="18" charset="0"/>
              </a:rPr>
              <a:t> десантная операция. 7 декабря </a:t>
            </a:r>
            <a:r>
              <a:rPr lang="ru-RU" sz="2000" dirty="0" err="1" smtClean="0">
                <a:latin typeface="Times New Roman" pitchFamily="18" charset="0"/>
                <a:cs typeface="Times New Roman" pitchFamily="18" charset="0"/>
              </a:rPr>
              <a:t>эльтигенский</a:t>
            </a:r>
            <a:r>
              <a:rPr lang="ru-RU" sz="2000" dirty="0" smtClean="0">
                <a:latin typeface="Times New Roman" pitchFamily="18" charset="0"/>
                <a:cs typeface="Times New Roman" pitchFamily="18" charset="0"/>
              </a:rPr>
              <a:t> десант прорвался в Керчь и закрепился на горе Митридат. Командующий армией решил подбросить подкрепление </a:t>
            </a:r>
            <a:r>
              <a:rPr lang="ru-RU" sz="2000" dirty="0" err="1" smtClean="0">
                <a:latin typeface="Times New Roman" pitchFamily="18" charset="0"/>
                <a:cs typeface="Times New Roman" pitchFamily="18" charset="0"/>
              </a:rPr>
              <a:t>эльтигенскому</a:t>
            </a:r>
            <a:r>
              <a:rPr lang="ru-RU" sz="2000" dirty="0" smtClean="0">
                <a:latin typeface="Times New Roman" pitchFamily="18" charset="0"/>
                <a:cs typeface="Times New Roman" pitchFamily="18" charset="0"/>
              </a:rPr>
              <a:t> десанту. Преодолев ожесточенное сопротивление врага, моряки доставили туда 83-ю бригаду морской пехоты. Свежее подкрепление усилило десант. Но противник подтянул сюда большие силы, самоходную артиллерию, захватил господствующие высоты. Частям десанта пришлось отойти в порт и занять оборону у причалов.</a:t>
            </a:r>
          </a:p>
          <a:p>
            <a:endParaRPr lang="ru-RU" sz="2000" dirty="0">
              <a:latin typeface="Times New Roman" pitchFamily="18" charset="0"/>
              <a:cs typeface="Times New Roman" pitchFamily="18" charset="0"/>
            </a:endParaRPr>
          </a:p>
        </p:txBody>
      </p:sp>
      <p:pic>
        <p:nvPicPr>
          <p:cNvPr id="4" name="Рисунок 3" descr="1_842231.jpg"/>
          <p:cNvPicPr>
            <a:picLocks noChangeAspect="1"/>
          </p:cNvPicPr>
          <p:nvPr/>
        </p:nvPicPr>
        <p:blipFill>
          <a:blip r:embed="rId2"/>
          <a:stretch>
            <a:fillRect/>
          </a:stretch>
        </p:blipFill>
        <p:spPr>
          <a:xfrm>
            <a:off x="5000628" y="4357694"/>
            <a:ext cx="3626834" cy="2286027"/>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8992" y="285728"/>
            <a:ext cx="7498080" cy="1143000"/>
          </a:xfrm>
        </p:spPr>
        <p:txBody>
          <a:bodyPr/>
          <a:lstStyle/>
          <a:p>
            <a:r>
              <a:rPr lang="ru-RU" dirty="0" smtClean="0">
                <a:effectLst>
                  <a:outerShdw blurRad="38100" dist="38100" dir="2700000" algn="tl">
                    <a:srgbClr val="000000">
                      <a:alpha val="43137"/>
                    </a:srgbClr>
                  </a:outerShdw>
                </a:effectLst>
                <a:latin typeface="Times New Roman" pitchFamily="18" charset="0"/>
                <a:cs typeface="Times New Roman" pitchFamily="18" charset="0"/>
              </a:rPr>
              <a:t>9 декабря</a:t>
            </a:r>
            <a:endParaRPr lang="ru-RU"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3" name="Содержимое 2"/>
          <p:cNvSpPr>
            <a:spLocks noGrp="1"/>
          </p:cNvSpPr>
          <p:nvPr>
            <p:ph idx="1"/>
          </p:nvPr>
        </p:nvSpPr>
        <p:spPr>
          <a:xfrm>
            <a:off x="928662" y="1214422"/>
            <a:ext cx="7498080" cy="4800600"/>
          </a:xfrm>
        </p:spPr>
        <p:txBody>
          <a:bodyPr>
            <a:normAutofit/>
          </a:bodyPr>
          <a:lstStyle/>
          <a:p>
            <a:r>
              <a:rPr lang="ru-RU" sz="1800" dirty="0" err="1" smtClean="0">
                <a:latin typeface="Times New Roman" pitchFamily="18" charset="0"/>
                <a:cs typeface="Times New Roman" pitchFamily="18" charset="0"/>
              </a:rPr>
              <a:t>Нижнеднепровская</a:t>
            </a:r>
            <a:r>
              <a:rPr lang="ru-RU" sz="1800" dirty="0" smtClean="0">
                <a:latin typeface="Times New Roman" pitchFamily="18" charset="0"/>
                <a:cs typeface="Times New Roman" pitchFamily="18" charset="0"/>
              </a:rPr>
              <a:t> стратегическая наступательная операция. 9 декабря в 8 часов 30 минут утра после 30-минутной артиллерийской подготовки начался штурм города Черкассы. С первых минут боя противник оказал упорное сопротивление. Наиболее ожесточенный характер носили бои в районе железнодорожной станции. 7-я гвардейская воздушно-десантная дивизия медленно продвигалась вперед, отражая контратаки пехоты и танков врага и очищая от противника кварталы города. К исходу дня она овладела железнодорожной станцией. Стрелковые дивизии 52-й армии вели наступление непосредственно в городе, очистили от противника ряд кварталов и отразили во второй половине дня его контратаки.</a:t>
            </a:r>
          </a:p>
          <a:p>
            <a:r>
              <a:rPr lang="ru-RU" sz="1800" dirty="0" smtClean="0">
                <a:latin typeface="Times New Roman" pitchFamily="18" charset="0"/>
                <a:cs typeface="Times New Roman" pitchFamily="18" charset="0"/>
              </a:rPr>
              <a:t>9 декабря 5-я гвардейская армия 2-го Украинского фронта овладела железнодорожным узлом Знаменка. В этих боях существенную помощь частям Красной Армии оказали партизаны.</a:t>
            </a:r>
          </a:p>
        </p:txBody>
      </p:sp>
      <p:pic>
        <p:nvPicPr>
          <p:cNvPr id="4" name="Рисунок 3" descr="imgpreview.jpg"/>
          <p:cNvPicPr>
            <a:picLocks noChangeAspect="1"/>
          </p:cNvPicPr>
          <p:nvPr/>
        </p:nvPicPr>
        <p:blipFill>
          <a:blip r:embed="rId2"/>
          <a:stretch>
            <a:fillRect/>
          </a:stretch>
        </p:blipFill>
        <p:spPr>
          <a:xfrm>
            <a:off x="5929322" y="5214950"/>
            <a:ext cx="2714644" cy="142876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40" y="285728"/>
            <a:ext cx="7498080" cy="1143000"/>
          </a:xfrm>
        </p:spPr>
        <p:txBody>
          <a:bodyPr/>
          <a:lstStyle/>
          <a:p>
            <a:r>
              <a:rPr lang="ru-RU" dirty="0" smtClean="0">
                <a:latin typeface="Times New Roman" pitchFamily="18" charset="0"/>
                <a:cs typeface="Times New Roman" pitchFamily="18" charset="0"/>
              </a:rPr>
              <a:t>10 декабря</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sz="2000" dirty="0" err="1" smtClean="0">
                <a:latin typeface="Times New Roman" pitchFamily="18" charset="0"/>
                <a:cs typeface="Times New Roman" pitchFamily="18" charset="0"/>
              </a:rPr>
              <a:t>Нижнеднепровская</a:t>
            </a:r>
            <a:r>
              <a:rPr lang="ru-RU" sz="2000" dirty="0" smtClean="0">
                <a:latin typeface="Times New Roman" pitchFamily="18" charset="0"/>
                <a:cs typeface="Times New Roman" pitchFamily="18" charset="0"/>
              </a:rPr>
              <a:t> стратегическая наступательная операция. 10 декабря напряженные бои развернулись в районе железнодорожной станции города Черкассы. Утром 10 декабря противник контратаковал подразделения 29-го гвардейского воздушно-десантного полка. Вследствие неожиданности удара врагу удалось смять подразделения полка на левом фланге и расстроить его боевые порядки. Полк под давлением противника отошёл в район железнодорожной станции, но к 18 часам вновь овладел ранее оставленным им участком. 10 декабря части 52-й армии К. А. </a:t>
            </a:r>
            <a:r>
              <a:rPr lang="ru-RU" sz="2000" dirty="0" err="1" smtClean="0">
                <a:latin typeface="Times New Roman" pitchFamily="18" charset="0"/>
                <a:cs typeface="Times New Roman" pitchFamily="18" charset="0"/>
              </a:rPr>
              <a:t>Коротеева</a:t>
            </a:r>
            <a:r>
              <a:rPr lang="ru-RU" sz="2000" dirty="0" smtClean="0">
                <a:latin typeface="Times New Roman" pitchFamily="18" charset="0"/>
                <a:cs typeface="Times New Roman" pitchFamily="18" charset="0"/>
              </a:rPr>
              <a:t>, ведущие бои в городе, овладели тринадцатью кварталами.</a:t>
            </a:r>
            <a:endParaRPr lang="ru-RU" sz="2000" dirty="0">
              <a:latin typeface="Times New Roman" pitchFamily="18" charset="0"/>
              <a:cs typeface="Times New Roman" pitchFamily="18" charset="0"/>
            </a:endParaRPr>
          </a:p>
        </p:txBody>
      </p:sp>
      <p:pic>
        <p:nvPicPr>
          <p:cNvPr id="4" name="Рисунок 3" descr="imgpreview (1).jpg"/>
          <p:cNvPicPr>
            <a:picLocks noChangeAspect="1"/>
          </p:cNvPicPr>
          <p:nvPr/>
        </p:nvPicPr>
        <p:blipFill>
          <a:blip r:embed="rId2"/>
          <a:stretch>
            <a:fillRect/>
          </a:stretch>
        </p:blipFill>
        <p:spPr>
          <a:xfrm>
            <a:off x="5072066" y="4929198"/>
            <a:ext cx="3324232" cy="1714512"/>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40" y="285728"/>
            <a:ext cx="7498080" cy="1143000"/>
          </a:xfrm>
        </p:spPr>
        <p:txBody>
          <a:bodyPr/>
          <a:lstStyle/>
          <a:p>
            <a:r>
              <a:rPr lang="ru-RU" dirty="0" smtClean="0">
                <a:latin typeface="Times New Roman" pitchFamily="18" charset="0"/>
                <a:cs typeface="Times New Roman" pitchFamily="18" charset="0"/>
              </a:rPr>
              <a:t>13 декабря</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sz="2000" dirty="0" err="1" smtClean="0">
                <a:latin typeface="Times New Roman" pitchFamily="18" charset="0"/>
                <a:cs typeface="Times New Roman" pitchFamily="18" charset="0"/>
              </a:rPr>
              <a:t>Городокская</a:t>
            </a:r>
            <a:r>
              <a:rPr lang="ru-RU" sz="2000" dirty="0" smtClean="0">
                <a:latin typeface="Times New Roman" pitchFamily="18" charset="0"/>
                <a:cs typeface="Times New Roman" pitchFamily="18" charset="0"/>
              </a:rPr>
              <a:t> операция. Началась </a:t>
            </a:r>
            <a:r>
              <a:rPr lang="ru-RU" sz="2000" dirty="0" err="1" smtClean="0">
                <a:latin typeface="Times New Roman" pitchFamily="18" charset="0"/>
                <a:cs typeface="Times New Roman" pitchFamily="18" charset="0"/>
              </a:rPr>
              <a:t>Городокская</a:t>
            </a:r>
            <a:r>
              <a:rPr lang="ru-RU" sz="2000" dirty="0" smtClean="0">
                <a:latin typeface="Times New Roman" pitchFamily="18" charset="0"/>
                <a:cs typeface="Times New Roman" pitchFamily="18" charset="0"/>
              </a:rPr>
              <a:t> наступательная операция войск 1-го Прибалтийского фронта, продолжавшаяся до 31 декабря 1943 года. Операция проводилась с целью ликвидации </a:t>
            </a:r>
            <a:r>
              <a:rPr lang="ru-RU" sz="2000" dirty="0" err="1" smtClean="0">
                <a:latin typeface="Times New Roman" pitchFamily="18" charset="0"/>
                <a:cs typeface="Times New Roman" pitchFamily="18" charset="0"/>
              </a:rPr>
              <a:t>Городокского</a:t>
            </a:r>
            <a:r>
              <a:rPr lang="ru-RU" sz="2000" dirty="0" smtClean="0">
                <a:latin typeface="Times New Roman" pitchFamily="18" charset="0"/>
                <a:cs typeface="Times New Roman" pitchFamily="18" charset="0"/>
              </a:rPr>
              <a:t> выступа, образовавшегося на завершающем этапе </a:t>
            </a:r>
            <a:r>
              <a:rPr lang="ru-RU" sz="2000" dirty="0" err="1" smtClean="0">
                <a:latin typeface="Times New Roman" pitchFamily="18" charset="0"/>
                <a:cs typeface="Times New Roman" pitchFamily="18" charset="0"/>
              </a:rPr>
              <a:t>Невельской</a:t>
            </a:r>
            <a:r>
              <a:rPr lang="ru-RU" sz="2000" dirty="0" smtClean="0">
                <a:latin typeface="Times New Roman" pitchFamily="18" charset="0"/>
                <a:cs typeface="Times New Roman" pitchFamily="18" charset="0"/>
              </a:rPr>
              <a:t> операции. Планировалось встречными ударами 11-й гвардейской и 4-й Ударной армий в направлении станцию </a:t>
            </a:r>
            <a:r>
              <a:rPr lang="ru-RU" sz="2000" dirty="0" err="1" smtClean="0">
                <a:latin typeface="Times New Roman" pitchFamily="18" charset="0"/>
                <a:cs typeface="Times New Roman" pitchFamily="18" charset="0"/>
              </a:rPr>
              <a:t>Бычиха</a:t>
            </a:r>
            <a:r>
              <a:rPr lang="ru-RU" sz="2000" dirty="0" smtClean="0">
                <a:latin typeface="Times New Roman" pitchFamily="18" charset="0"/>
                <a:cs typeface="Times New Roman" pitchFamily="18" charset="0"/>
              </a:rPr>
              <a:t> разгромить </a:t>
            </a:r>
            <a:r>
              <a:rPr lang="ru-RU" sz="2000" dirty="0" err="1" smtClean="0">
                <a:latin typeface="Times New Roman" pitchFamily="18" charset="0"/>
                <a:cs typeface="Times New Roman" pitchFamily="18" charset="0"/>
              </a:rPr>
              <a:t>городокскую</a:t>
            </a:r>
            <a:r>
              <a:rPr lang="ru-RU" sz="2000" dirty="0" smtClean="0">
                <a:latin typeface="Times New Roman" pitchFamily="18" charset="0"/>
                <a:cs typeface="Times New Roman" pitchFamily="18" charset="0"/>
              </a:rPr>
              <a:t> группировку противника, овладеть г. Городок и наступать на Витебск. Выступ обороняли 8 пехотных и </a:t>
            </a:r>
            <a:r>
              <a:rPr lang="ru-RU" sz="2000" dirty="0" err="1" smtClean="0">
                <a:latin typeface="Times New Roman" pitchFamily="18" charset="0"/>
                <a:cs typeface="Times New Roman" pitchFamily="18" charset="0"/>
              </a:rPr>
              <a:t>авиаполевых</a:t>
            </a:r>
            <a:r>
              <a:rPr lang="ru-RU" sz="2000" dirty="0" smtClean="0">
                <a:latin typeface="Times New Roman" pitchFamily="18" charset="0"/>
                <a:cs typeface="Times New Roman" pitchFamily="18" charset="0"/>
              </a:rPr>
              <a:t> дивизий, 1 танковая дивизия и ряд отдельных частей 3-й танковой армии группы армий «Центр».</a:t>
            </a:r>
            <a:endParaRPr lang="ru-RU" sz="2000" dirty="0">
              <a:latin typeface="Times New Roman" pitchFamily="18" charset="0"/>
              <a:cs typeface="Times New Roman" pitchFamily="18" charset="0"/>
            </a:endParaRPr>
          </a:p>
        </p:txBody>
      </p:sp>
      <p:pic>
        <p:nvPicPr>
          <p:cNvPr id="4" name="Рисунок 3" descr="i_193.jpg"/>
          <p:cNvPicPr>
            <a:picLocks noChangeAspect="1"/>
          </p:cNvPicPr>
          <p:nvPr/>
        </p:nvPicPr>
        <p:blipFill>
          <a:blip r:embed="rId2"/>
          <a:stretch>
            <a:fillRect/>
          </a:stretch>
        </p:blipFill>
        <p:spPr>
          <a:xfrm>
            <a:off x="5357818" y="4857760"/>
            <a:ext cx="3214693" cy="178595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8DA7DA6C-4C95-44E6-BC2C-197DB0598B50}"/>
              </a:ext>
            </a:extLst>
          </p:cNvPr>
          <p:cNvSpPr>
            <a:spLocks noGrp="1"/>
          </p:cNvSpPr>
          <p:nvPr>
            <p:ph type="ctrTitle"/>
          </p:nvPr>
        </p:nvSpPr>
        <p:spPr>
          <a:xfrm>
            <a:off x="3635896" y="359898"/>
            <a:ext cx="3240360" cy="692838"/>
          </a:xfrm>
        </p:spPr>
        <p:txBody>
          <a:bodyPr>
            <a:normAutofit fontScale="90000"/>
          </a:bodyPr>
          <a:lstStyle/>
          <a:p>
            <a:r>
              <a:rPr lang="ru-RU" dirty="0">
                <a:latin typeface="Times New Roman" panose="02020603050405020304" pitchFamily="18" charset="0"/>
                <a:cs typeface="Times New Roman" panose="02020603050405020304" pitchFamily="18" charset="0"/>
              </a:rPr>
              <a:t>4 декабря</a:t>
            </a:r>
          </a:p>
        </p:txBody>
      </p:sp>
      <p:sp>
        <p:nvSpPr>
          <p:cNvPr id="3" name="Подзаголовок 2">
            <a:extLst>
              <a:ext uri="{FF2B5EF4-FFF2-40B4-BE49-F238E27FC236}">
                <a16:creationId xmlns="" xmlns:a16="http://schemas.microsoft.com/office/drawing/2014/main" id="{57646F53-64BB-46BB-B70D-A5B435B9EC3E}"/>
              </a:ext>
            </a:extLst>
          </p:cNvPr>
          <p:cNvSpPr>
            <a:spLocks noGrp="1"/>
          </p:cNvSpPr>
          <p:nvPr>
            <p:ph type="subTitle" idx="1"/>
          </p:nvPr>
        </p:nvSpPr>
        <p:spPr>
          <a:xfrm>
            <a:off x="1432560" y="1196752"/>
            <a:ext cx="7406640" cy="2376264"/>
          </a:xfrm>
        </p:spPr>
        <p:txBody>
          <a:bodyPr>
            <a:normAutofit/>
          </a:bodyPr>
          <a:lstStyle/>
          <a:p>
            <a:pPr marL="365760" lvl="0" indent="-283464">
              <a:buClr>
                <a:srgbClr val="3891A7"/>
              </a:buClr>
              <a:buFont typeface="Wingdings 2"/>
              <a:buChar char=""/>
            </a:pPr>
            <a:r>
              <a:rPr lang="ru-RU" sz="1600" dirty="0">
                <a:solidFill>
                  <a:srgbClr val="000000"/>
                </a:solidFill>
                <a:latin typeface="Times New Roman" panose="02020603050405020304" pitchFamily="18" charset="0"/>
              </a:rPr>
              <a:t>Группа армий «Центр». В 14 час. 00 мин. штаб дивизии СС «Райх» 4-й танковой армии (</a:t>
            </a:r>
            <a:r>
              <a:rPr lang="ru-RU" sz="1600" dirty="0" err="1">
                <a:solidFill>
                  <a:srgbClr val="000000"/>
                </a:solidFill>
                <a:latin typeface="Times New Roman" panose="02020603050405020304" pitchFamily="18" charset="0"/>
              </a:rPr>
              <a:t>Гёпнер</a:t>
            </a:r>
            <a:r>
              <a:rPr lang="ru-RU" sz="1600" dirty="0">
                <a:solidFill>
                  <a:srgbClr val="000000"/>
                </a:solidFill>
                <a:latin typeface="Times New Roman" panose="02020603050405020304" pitchFamily="18" charset="0"/>
              </a:rPr>
              <a:t>) отдал приказ на переход к обороне. Находясь в двух десятках километров от Москвы, командир эсэсовского соединения вынужден был отвести свои передовые подразделения на западную окраину посёлка Ленино, для ведения обороны в течение ближайших дней.</a:t>
            </a:r>
            <a:endParaRPr lang="en-US" sz="1600" dirty="0">
              <a:solidFill>
                <a:srgbClr val="000000"/>
              </a:solidFill>
              <a:latin typeface="Times New Roman" panose="02020603050405020304" pitchFamily="18" charset="0"/>
            </a:endParaRPr>
          </a:p>
          <a:p>
            <a:pPr marL="365760" lvl="0" indent="-283464">
              <a:buClr>
                <a:srgbClr val="3891A7"/>
              </a:buClr>
              <a:buFont typeface="Wingdings 2"/>
              <a:buChar char=""/>
            </a:pPr>
            <a:r>
              <a:rPr lang="ru-RU" sz="1600" dirty="0">
                <a:solidFill>
                  <a:srgbClr val="000000"/>
                </a:solidFill>
                <a:latin typeface="Times New Roman" panose="02020603050405020304" pitchFamily="18" charset="0"/>
              </a:rPr>
              <a:t>В Москве Сталин и премьер-министр польского эмигрантского правительства В. Сикорский подписали Декларацию о дружбе и взаимной помощи. Провозглашалось, что оба государства, совместно со своими союзниками, будут вести войну до полной победы над фашистской Германией</a:t>
            </a:r>
            <a:endParaRPr lang="ru-RU" sz="1600" dirty="0">
              <a:solidFill>
                <a:prstClr val="black"/>
              </a:solidFill>
            </a:endParaRPr>
          </a:p>
          <a:p>
            <a:endParaRPr lang="ru-RU" dirty="0"/>
          </a:p>
        </p:txBody>
      </p:sp>
      <p:pic>
        <p:nvPicPr>
          <p:cNvPr id="3076" name="Picture 4">
            <a:extLst>
              <a:ext uri="{FF2B5EF4-FFF2-40B4-BE49-F238E27FC236}">
                <a16:creationId xmlns="" xmlns:a16="http://schemas.microsoft.com/office/drawing/2014/main" id="{02DAC474-7BAD-490C-A0B7-DC6F64B90704}"/>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195736" y="3470590"/>
            <a:ext cx="5976664" cy="306122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5973623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8992" y="285728"/>
            <a:ext cx="7498080" cy="1143000"/>
          </a:xfrm>
        </p:spPr>
        <p:txBody>
          <a:bodyPr/>
          <a:lstStyle/>
          <a:p>
            <a:r>
              <a:rPr lang="ru-RU" dirty="0" smtClean="0">
                <a:latin typeface="Times New Roman" pitchFamily="18" charset="0"/>
                <a:cs typeface="Times New Roman" pitchFamily="18" charset="0"/>
              </a:rPr>
              <a:t>20 декабря</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62500" lnSpcReduction="20000"/>
          </a:bodyPr>
          <a:lstStyle/>
          <a:p>
            <a:r>
              <a:rPr lang="ru-RU" dirty="0" err="1" smtClean="0">
                <a:latin typeface="Times New Roman" pitchFamily="18" charset="0"/>
                <a:cs typeface="Times New Roman" pitchFamily="18" charset="0"/>
              </a:rPr>
              <a:t>Городокская</a:t>
            </a:r>
            <a:r>
              <a:rPr lang="ru-RU" dirty="0" smtClean="0">
                <a:latin typeface="Times New Roman" pitchFamily="18" charset="0"/>
                <a:cs typeface="Times New Roman" pitchFamily="18" charset="0"/>
              </a:rPr>
              <a:t> операция. С утра 20 декабря 11-я гвардейская, 4-я Ударная и 43-я армии продолжили наступление. Основная тяжесть решения задачи по овладению Городком ложилась на 11-ю гвардейскую армию. Городок с трех сторон окружен водными преградами. Озера и реки были скованы льдом, но преодолевать открытое ледовое пространство, над которым господствовали береговые высоты было очень трудно. Вокруг Городка была создана мощная оборонительная система, включавшая четыре рубежа, из которых особенно трудным для прорыва был последний, проходивший по окраинам города. Противник, опираясь на подготовленный рубеж, оказывал яростное сопротивление.</a:t>
            </a:r>
          </a:p>
          <a:p>
            <a:r>
              <a:rPr lang="ru-RU" dirty="0" err="1" smtClean="0">
                <a:latin typeface="Times New Roman" pitchFamily="18" charset="0"/>
                <a:cs typeface="Times New Roman" pitchFamily="18" charset="0"/>
              </a:rPr>
              <a:t>Нижнеднепровская</a:t>
            </a:r>
            <a:r>
              <a:rPr lang="ru-RU" dirty="0" smtClean="0">
                <a:latin typeface="Times New Roman" pitchFamily="18" charset="0"/>
                <a:cs typeface="Times New Roman" pitchFamily="18" charset="0"/>
              </a:rPr>
              <a:t> стратегическая наступательная операция. Завершилась </a:t>
            </a:r>
            <a:r>
              <a:rPr lang="ru-RU" dirty="0" err="1" smtClean="0">
                <a:latin typeface="Times New Roman" pitchFamily="18" charset="0"/>
                <a:cs typeface="Times New Roman" pitchFamily="18" charset="0"/>
              </a:rPr>
              <a:t>Нижнеднепровская</a:t>
            </a:r>
            <a:r>
              <a:rPr lang="ru-RU" dirty="0" smtClean="0">
                <a:latin typeface="Times New Roman" pitchFamily="18" charset="0"/>
                <a:cs typeface="Times New Roman" pitchFamily="18" charset="0"/>
              </a:rPr>
              <a:t> стратегическая наступательная операция, проходившая с 26 сентября по 20 декабря 1943 года.</a:t>
            </a:r>
            <a:endParaRPr lang="ru-RU" dirty="0">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57554" y="285728"/>
            <a:ext cx="7498080" cy="1143000"/>
          </a:xfrm>
        </p:spPr>
        <p:txBody>
          <a:bodyPr/>
          <a:lstStyle/>
          <a:p>
            <a:r>
              <a:rPr lang="ru-RU" dirty="0" smtClean="0">
                <a:latin typeface="Times New Roman" pitchFamily="18" charset="0"/>
                <a:cs typeface="Times New Roman" pitchFamily="18" charset="0"/>
              </a:rPr>
              <a:t>21 декабря</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sz="2000" dirty="0" err="1" smtClean="0">
                <a:latin typeface="Times New Roman" pitchFamily="18" charset="0"/>
                <a:cs typeface="Times New Roman" pitchFamily="18" charset="0"/>
              </a:rPr>
              <a:t>Городокская</a:t>
            </a:r>
            <a:r>
              <a:rPr lang="ru-RU" sz="2000" dirty="0" smtClean="0">
                <a:latin typeface="Times New Roman" pitchFamily="18" charset="0"/>
                <a:cs typeface="Times New Roman" pitchFamily="18" charset="0"/>
              </a:rPr>
              <a:t> операция. В ходе двухдневных ожесточенных боев 11-я гвардейская армия К. Н. Галицкого продвинулись на левом фланге и в центре на 35 километров, прорвав два оборонительных рубежа, на правом же фланге продвижение составило 15 километров. Тем не менее Городок не был взят, оказался под угрозой срыва замысел на окружение основных вражеских сил, оборонявшихся на его подступах. Противник умело маневрировал и упорно сопротивлялся. Дело осложнилось также необходимостью вывести из боя 1-й танковый корпус. Выявились, к сожалению, и недостатки в управлении войсками.</a:t>
            </a:r>
          </a:p>
          <a:p>
            <a:endParaRPr lang="ru-RU" sz="2000" dirty="0">
              <a:latin typeface="Times New Roman" pitchFamily="18" charset="0"/>
              <a:cs typeface="Times New Roman" pitchFamily="18" charset="0"/>
            </a:endParaRPr>
          </a:p>
        </p:txBody>
      </p:sp>
      <p:pic>
        <p:nvPicPr>
          <p:cNvPr id="4" name="Рисунок 3" descr="15-14_kopiya_3.jpg"/>
          <p:cNvPicPr>
            <a:picLocks noChangeAspect="1"/>
          </p:cNvPicPr>
          <p:nvPr/>
        </p:nvPicPr>
        <p:blipFill>
          <a:blip r:embed="rId2"/>
          <a:stretch>
            <a:fillRect/>
          </a:stretch>
        </p:blipFill>
        <p:spPr>
          <a:xfrm>
            <a:off x="4572000" y="4643446"/>
            <a:ext cx="3857652" cy="2000264"/>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57554" y="285728"/>
            <a:ext cx="7498080" cy="1143000"/>
          </a:xfrm>
        </p:spPr>
        <p:txBody>
          <a:bodyPr/>
          <a:lstStyle/>
          <a:p>
            <a:r>
              <a:rPr lang="ru-RU" dirty="0" smtClean="0">
                <a:latin typeface="Times New Roman" pitchFamily="18" charset="0"/>
                <a:cs typeface="Times New Roman" pitchFamily="18" charset="0"/>
              </a:rPr>
              <a:t>22 декабря</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sz="2000" dirty="0" smtClean="0">
                <a:latin typeface="Times New Roman" pitchFamily="18" charset="0"/>
                <a:cs typeface="Times New Roman" pitchFamily="18" charset="0"/>
              </a:rPr>
              <a:t>Киевская оборонительная операция (1943). Завершилась Киевская оборонительная операция, проходившая с 13 ноября по 22 декабря 1943 года. В результате 40-дневных оборонительных боев войска 1-го Украинского фронта отступили на киевском направлении на 35—40 км, обескровив при этом ударную группировку немецких войск, не дав противнику прорваться к Киеву с юго-запада и восстановить оборону на Днепре. Советские войска стабилизировали фронт на рубеже восточнее Черняхова, Радомышля, Ставища, </a:t>
            </a:r>
            <a:r>
              <a:rPr lang="ru-RU" sz="2000" dirty="0" err="1" smtClean="0">
                <a:latin typeface="Times New Roman" pitchFamily="18" charset="0"/>
                <a:cs typeface="Times New Roman" pitchFamily="18" charset="0"/>
              </a:rPr>
              <a:t>Юровки</a:t>
            </a:r>
            <a:r>
              <a:rPr lang="ru-RU" sz="2000" dirty="0" smtClean="0">
                <a:latin typeface="Times New Roman" pitchFamily="18" charset="0"/>
                <a:cs typeface="Times New Roman" pitchFamily="18" charset="0"/>
              </a:rPr>
              <a:t> (см. карту — Киевская наступательная и оборонительная операции 1943 года</a:t>
            </a:r>
            <a:endParaRPr lang="ru-RU" sz="2000" dirty="0">
              <a:latin typeface="Times New Roman" pitchFamily="18" charset="0"/>
              <a:cs typeface="Times New Roman" pitchFamily="18" charset="0"/>
            </a:endParaRPr>
          </a:p>
        </p:txBody>
      </p:sp>
      <p:pic>
        <p:nvPicPr>
          <p:cNvPr id="4" name="Рисунок 3" descr="i_032.jpg"/>
          <p:cNvPicPr>
            <a:picLocks noChangeAspect="1"/>
          </p:cNvPicPr>
          <p:nvPr/>
        </p:nvPicPr>
        <p:blipFill>
          <a:blip r:embed="rId2"/>
          <a:stretch>
            <a:fillRect/>
          </a:stretch>
        </p:blipFill>
        <p:spPr>
          <a:xfrm>
            <a:off x="4214810" y="4643446"/>
            <a:ext cx="3571900" cy="1983207"/>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8992" y="285728"/>
            <a:ext cx="7498080" cy="1143000"/>
          </a:xfrm>
        </p:spPr>
        <p:txBody>
          <a:bodyPr/>
          <a:lstStyle/>
          <a:p>
            <a:r>
              <a:rPr lang="ru-RU" dirty="0" smtClean="0">
                <a:latin typeface="Times New Roman" pitchFamily="18" charset="0"/>
                <a:cs typeface="Times New Roman" pitchFamily="18" charset="0"/>
              </a:rPr>
              <a:t>24 декабря</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a:xfrm>
            <a:off x="1435608" y="1447800"/>
            <a:ext cx="7498080" cy="2624142"/>
          </a:xfrm>
        </p:spPr>
        <p:txBody>
          <a:bodyPr>
            <a:normAutofit fontScale="85000" lnSpcReduction="10000"/>
          </a:bodyPr>
          <a:lstStyle/>
          <a:p>
            <a:r>
              <a:rPr lang="ru-RU" sz="2400" dirty="0" err="1" smtClean="0">
                <a:latin typeface="Times New Roman" pitchFamily="18" charset="0"/>
                <a:cs typeface="Times New Roman" pitchFamily="18" charset="0"/>
              </a:rPr>
              <a:t>Городокская</a:t>
            </a:r>
            <a:r>
              <a:rPr lang="ru-RU" sz="2400" dirty="0" smtClean="0">
                <a:latin typeface="Times New Roman" pitchFamily="18" charset="0"/>
                <a:cs typeface="Times New Roman" pitchFamily="18" charset="0"/>
              </a:rPr>
              <a:t> операция. Около двух часов ночи 24 декабря был дал сигнал на штурм Городка. 83-я и 26-я гвардейские дивизии наступали с запада, а 11-я гвардейская атаковала с востока. Противник оказал на обоих направлениях упорное сопротивление, открыв плотный огонь по площадям и организовав контратаки с применением танков и самоходок. Тогда на штурм города с севера была брошена 5-я гвардейская дивизия Н. Л. Солдатова. Преодолев русло реки по льду, она ворвались на северную окраину города.</a:t>
            </a:r>
          </a:p>
          <a:p>
            <a:endParaRPr lang="ru-RU" dirty="0"/>
          </a:p>
        </p:txBody>
      </p:sp>
      <p:pic>
        <p:nvPicPr>
          <p:cNvPr id="4" name="Рисунок 3" descr="1943_tanki_desant_1.jpg"/>
          <p:cNvPicPr>
            <a:picLocks noChangeAspect="1"/>
          </p:cNvPicPr>
          <p:nvPr/>
        </p:nvPicPr>
        <p:blipFill>
          <a:blip r:embed="rId2"/>
          <a:stretch>
            <a:fillRect/>
          </a:stretch>
        </p:blipFill>
        <p:spPr>
          <a:xfrm>
            <a:off x="3071802" y="4000504"/>
            <a:ext cx="5643570" cy="2665693"/>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57554" y="285728"/>
            <a:ext cx="7498080" cy="1143000"/>
          </a:xfrm>
        </p:spPr>
        <p:txBody>
          <a:bodyPr/>
          <a:lstStyle/>
          <a:p>
            <a:r>
              <a:rPr lang="ru-RU" dirty="0" smtClean="0">
                <a:latin typeface="Times New Roman" pitchFamily="18" charset="0"/>
                <a:cs typeface="Times New Roman" pitchFamily="18" charset="0"/>
              </a:rPr>
              <a:t>26 декабря</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sz="2000" dirty="0" err="1" smtClean="0">
                <a:latin typeface="Times New Roman" pitchFamily="18" charset="0"/>
                <a:cs typeface="Times New Roman" pitchFamily="18" charset="0"/>
              </a:rPr>
              <a:t>Житомирско-Бердичевская</a:t>
            </a:r>
            <a:r>
              <a:rPr lang="ru-RU" sz="2000" dirty="0" smtClean="0">
                <a:latin typeface="Times New Roman" pitchFamily="18" charset="0"/>
                <a:cs typeface="Times New Roman" pitchFamily="18" charset="0"/>
              </a:rPr>
              <a:t> операция. 26 декабря перешли в наступление 15-й стрелковый корпус 60-й армии и правофланговый 11-й стрелковый корпус 1-й гвардейской армии 1-го Украинского фронта. Их задача заключалась в разгроме вражеских войск в районе г. Радомышль с целью обеспечения правого фланга главной ударной группировки фронта. На левом ее фланге 40-я армия после завершенного накануне успешного обхода узла сопротивления противника в Корнине развернула свою ударную группу в юго-восточном направлении и продвигалась на Белую Церковь.</a:t>
            </a:r>
          </a:p>
          <a:p>
            <a:endParaRPr lang="ru-RU" sz="2000" dirty="0">
              <a:latin typeface="Times New Roman" pitchFamily="18" charset="0"/>
              <a:cs typeface="Times New Roman" pitchFamily="18" charset="0"/>
            </a:endParaRPr>
          </a:p>
        </p:txBody>
      </p:sp>
      <p:pic>
        <p:nvPicPr>
          <p:cNvPr id="4" name="Рисунок 3" descr="1026163701.jpg"/>
          <p:cNvPicPr>
            <a:picLocks noChangeAspect="1"/>
          </p:cNvPicPr>
          <p:nvPr/>
        </p:nvPicPr>
        <p:blipFill>
          <a:blip r:embed="rId2"/>
          <a:stretch>
            <a:fillRect/>
          </a:stretch>
        </p:blipFill>
        <p:spPr>
          <a:xfrm>
            <a:off x="4286248" y="4643446"/>
            <a:ext cx="4572032" cy="2000264"/>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86116" y="285728"/>
            <a:ext cx="7498080" cy="1143000"/>
          </a:xfrm>
        </p:spPr>
        <p:txBody>
          <a:bodyPr/>
          <a:lstStyle/>
          <a:p>
            <a:r>
              <a:rPr lang="ru-RU" dirty="0" smtClean="0">
                <a:latin typeface="Times New Roman" pitchFamily="18" charset="0"/>
                <a:cs typeface="Times New Roman" pitchFamily="18" charset="0"/>
              </a:rPr>
              <a:t>27 декабря</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fontScale="62500" lnSpcReduction="20000"/>
          </a:bodyPr>
          <a:lstStyle/>
          <a:p>
            <a:r>
              <a:rPr lang="ru-RU" dirty="0" err="1" smtClean="0">
                <a:latin typeface="Times New Roman" pitchFamily="18" charset="0"/>
                <a:cs typeface="Times New Roman" pitchFamily="18" charset="0"/>
              </a:rPr>
              <a:t>Житомирско-Бердичевская</a:t>
            </a:r>
            <a:r>
              <a:rPr lang="ru-RU" dirty="0" smtClean="0">
                <a:latin typeface="Times New Roman" pitchFamily="18" charset="0"/>
                <a:cs typeface="Times New Roman" pitchFamily="18" charset="0"/>
              </a:rPr>
              <a:t> операция. 27 декабря ударная группировка фронта в составе 1-й гвардейской, 18-й, 38-й, 1-й танковой и 3-й гвардейской танковой армий продолжала наступление. Противник на житомирском направлении ввёл в бой 48-й танковый корпус, в составе трех танковых дивизий — 1-й, 7-й и СС «Адольф Гитлер», переброшенные из района Малина, и 18-ю артиллерийскую дивизию, прибывшую из-под Белой Церкви. Немцы резко усилили сопротивление и предприняли многочисленные контратаки в районе Коростышева. Все атаки были отбиты, и советские войска в течение дня вновь продвинулись до 25 км. Главные силы 38-й армии овладели населенными пунктами </a:t>
            </a:r>
            <a:r>
              <a:rPr lang="ru-RU" dirty="0" err="1" smtClean="0">
                <a:latin typeface="Times New Roman" pitchFamily="18" charset="0"/>
                <a:cs typeface="Times New Roman" pitchFamily="18" charset="0"/>
              </a:rPr>
              <a:t>Гардышевка</a:t>
            </a:r>
            <a:r>
              <a:rPr lang="ru-RU" dirty="0" smtClean="0">
                <a:latin typeface="Times New Roman" pitchFamily="18" charset="0"/>
                <a:cs typeface="Times New Roman" pitchFamily="18" charset="0"/>
              </a:rPr>
              <a:t>, Андрушевка, </a:t>
            </a:r>
            <a:r>
              <a:rPr lang="ru-RU" dirty="0" err="1" smtClean="0">
                <a:latin typeface="Times New Roman" pitchFamily="18" charset="0"/>
                <a:cs typeface="Times New Roman" pitchFamily="18" charset="0"/>
              </a:rPr>
              <a:t>Цавелки</a:t>
            </a:r>
            <a:r>
              <a:rPr lang="ru-RU" dirty="0" smtClean="0">
                <a:latin typeface="Times New Roman" pitchFamily="18" charset="0"/>
                <a:cs typeface="Times New Roman" pitchFamily="18" charset="0"/>
              </a:rPr>
              <a:t>, Вчерайше, Быстровка, </a:t>
            </a:r>
            <a:r>
              <a:rPr lang="ru-RU" dirty="0" err="1" smtClean="0">
                <a:latin typeface="Times New Roman" pitchFamily="18" charset="0"/>
                <a:cs typeface="Times New Roman" pitchFamily="18" charset="0"/>
              </a:rPr>
              <a:t>Паволочь</a:t>
            </a:r>
            <a:r>
              <a:rPr lang="ru-RU" dirty="0" smtClean="0">
                <a:latin typeface="Times New Roman" pitchFamily="18" charset="0"/>
                <a:cs typeface="Times New Roman" pitchFamily="18" charset="0"/>
              </a:rPr>
              <a:t>, а ее передовые отряды, вырвавшись вперед, находились уже в 40—45 км от важного узла шоссейных и железных дорог Казатина. Несколько медленнее наступала 18-я армия, преодолевавшая лесной массив восточнее Житомира.</a:t>
            </a:r>
            <a:endParaRPr lang="ru-RU" dirty="0">
              <a:latin typeface="Times New Roman" pitchFamily="18" charset="0"/>
              <a:cs typeface="Times New Roman" pitchFamily="18" charset="0"/>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86116" y="214290"/>
            <a:ext cx="7498080" cy="1143000"/>
          </a:xfrm>
        </p:spPr>
        <p:txBody>
          <a:bodyPr/>
          <a:lstStyle/>
          <a:p>
            <a:r>
              <a:rPr lang="ru-RU" dirty="0" smtClean="0">
                <a:latin typeface="Times New Roman" pitchFamily="18" charset="0"/>
                <a:cs typeface="Times New Roman" pitchFamily="18" charset="0"/>
              </a:rPr>
              <a:t>30 декабря</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sz="2000" dirty="0" err="1" smtClean="0">
                <a:latin typeface="Times New Roman" pitchFamily="18" charset="0"/>
                <a:cs typeface="Times New Roman" pitchFamily="18" charset="0"/>
              </a:rPr>
              <a:t>Житомирско-Бердичевская</a:t>
            </a:r>
            <a:r>
              <a:rPr lang="ru-RU" sz="2000" dirty="0" smtClean="0">
                <a:latin typeface="Times New Roman" pitchFamily="18" charset="0"/>
                <a:cs typeface="Times New Roman" pitchFamily="18" charset="0"/>
              </a:rPr>
              <a:t> операция. К 30 декабря войска 1-го Украинского фронта прорвали оборону противника на 300 км по фронту и более чем на 100 км в глубину. Потери понесли восемь танковых, одна моторизованная, четырнадцать пехотных и две охранные дивизии противника.</a:t>
            </a:r>
            <a:endParaRPr lang="ru-RU" sz="2000" dirty="0">
              <a:latin typeface="Times New Roman" pitchFamily="18" charset="0"/>
              <a:cs typeface="Times New Roman" pitchFamily="18" charset="0"/>
            </a:endParaRPr>
          </a:p>
        </p:txBody>
      </p:sp>
      <p:pic>
        <p:nvPicPr>
          <p:cNvPr id="4" name="Рисунок 3" descr="1387894263_2412114.jpg"/>
          <p:cNvPicPr>
            <a:picLocks noChangeAspect="1"/>
          </p:cNvPicPr>
          <p:nvPr/>
        </p:nvPicPr>
        <p:blipFill>
          <a:blip r:embed="rId2"/>
          <a:stretch>
            <a:fillRect/>
          </a:stretch>
        </p:blipFill>
        <p:spPr>
          <a:xfrm>
            <a:off x="1928794" y="3071810"/>
            <a:ext cx="6715172" cy="3530262"/>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40" y="214290"/>
            <a:ext cx="7498080" cy="1143000"/>
          </a:xfrm>
        </p:spPr>
        <p:txBody>
          <a:bodyPr/>
          <a:lstStyle/>
          <a:p>
            <a:r>
              <a:rPr lang="ru-RU" dirty="0" smtClean="0">
                <a:latin typeface="Times New Roman" pitchFamily="18" charset="0"/>
                <a:cs typeface="Times New Roman" pitchFamily="18" charset="0"/>
              </a:rPr>
              <a:t>31 декабря</a:t>
            </a:r>
            <a:endParaRPr lang="ru-RU" dirty="0">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r>
              <a:rPr lang="ru-RU" sz="2000" dirty="0" err="1" smtClean="0">
                <a:latin typeface="Times New Roman" pitchFamily="18" charset="0"/>
                <a:cs typeface="Times New Roman" pitchFamily="18" charset="0"/>
              </a:rPr>
              <a:t>Городокская</a:t>
            </a:r>
            <a:r>
              <a:rPr lang="ru-RU" sz="2000" dirty="0" smtClean="0">
                <a:latin typeface="Times New Roman" pitchFamily="18" charset="0"/>
                <a:cs typeface="Times New Roman" pitchFamily="18" charset="0"/>
              </a:rPr>
              <a:t> операция. К исходу 31 декабря советские войска, вышли к заранее подготовленному противником оборонительному рубежу северо-западнее Витебска, где перешли к обороне. Завершилась </a:t>
            </a:r>
            <a:r>
              <a:rPr lang="ru-RU" sz="2000" dirty="0" err="1" smtClean="0">
                <a:latin typeface="Times New Roman" pitchFamily="18" charset="0"/>
                <a:cs typeface="Times New Roman" pitchFamily="18" charset="0"/>
              </a:rPr>
              <a:t>Городокская</a:t>
            </a:r>
            <a:r>
              <a:rPr lang="ru-RU" sz="2000" dirty="0" smtClean="0">
                <a:latin typeface="Times New Roman" pitchFamily="18" charset="0"/>
                <a:cs typeface="Times New Roman" pitchFamily="18" charset="0"/>
              </a:rPr>
              <a:t> операция, проходившая с 13 по 31 декабря 1943 года. Войска 1-го Прибалтийского фронта прорвали пять оборонительных рубежей противника, нанесли поражение 6 пехотным и 1 танковой дивизиям противника, заняли район до 170 километров по фронту и до 60 километров в глубину, освободили 2623 населенных пункта, ликвидировали </a:t>
            </a:r>
            <a:r>
              <a:rPr lang="ru-RU" sz="2000" dirty="0" err="1" smtClean="0">
                <a:latin typeface="Times New Roman" pitchFamily="18" charset="0"/>
                <a:cs typeface="Times New Roman" pitchFamily="18" charset="0"/>
              </a:rPr>
              <a:t>Городокский</a:t>
            </a:r>
            <a:r>
              <a:rPr lang="ru-RU" sz="2000" dirty="0" smtClean="0">
                <a:latin typeface="Times New Roman" pitchFamily="18" charset="0"/>
                <a:cs typeface="Times New Roman" pitchFamily="18" charset="0"/>
              </a:rPr>
              <a:t> выступ, создали условия для наступления на витебском направлении.</a:t>
            </a:r>
            <a:endParaRPr lang="ru-RU" sz="2000" dirty="0">
              <a:latin typeface="Times New Roman" pitchFamily="18" charset="0"/>
              <a:cs typeface="Times New Roman"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CD267473-12DE-432C-BDCD-25A3FAC20849}"/>
              </a:ext>
            </a:extLst>
          </p:cNvPr>
          <p:cNvSpPr>
            <a:spLocks noGrp="1"/>
          </p:cNvSpPr>
          <p:nvPr>
            <p:ph type="title"/>
          </p:nvPr>
        </p:nvSpPr>
        <p:spPr>
          <a:xfrm>
            <a:off x="2071670" y="2071678"/>
            <a:ext cx="7498080" cy="1143000"/>
          </a:xfrm>
        </p:spPr>
        <p:txBody>
          <a:bodyPr>
            <a:normAutofit/>
          </a:bodyPr>
          <a:lstStyle/>
          <a:p>
            <a:r>
              <a:rPr lang="ru-RU" sz="5400" dirty="0" smtClean="0">
                <a:effectLst/>
                <a:latin typeface="Times New Roman" pitchFamily="18" charset="0"/>
                <a:cs typeface="Times New Roman" pitchFamily="18" charset="0"/>
              </a:rPr>
              <a:t>Декабрь 1944 года</a:t>
            </a:r>
            <a:endParaRPr lang="ru-RU" sz="5400" dirty="0">
              <a:effectLst/>
              <a:latin typeface="Times New Roman" pitchFamily="18" charset="0"/>
              <a:cs typeface="Times New Roman" pitchFamily="18" charset="0"/>
            </a:endParaRPr>
          </a:p>
        </p:txBody>
      </p:sp>
      <p:sp>
        <p:nvSpPr>
          <p:cNvPr id="3" name="Объект 2">
            <a:extLst>
              <a:ext uri="{FF2B5EF4-FFF2-40B4-BE49-F238E27FC236}">
                <a16:creationId xmlns="" xmlns:a16="http://schemas.microsoft.com/office/drawing/2014/main" id="{C26A14A9-B005-4FC9-B9CD-324A18EB6BE0}"/>
              </a:ext>
            </a:extLst>
          </p:cNvPr>
          <p:cNvSpPr>
            <a:spLocks noGrp="1"/>
          </p:cNvSpPr>
          <p:nvPr>
            <p:ph idx="1"/>
          </p:nvPr>
        </p:nvSpPr>
        <p:spPr/>
        <p:txBody>
          <a:bodyPr/>
          <a:lstStyle/>
          <a:p>
            <a:endParaRPr lang="ru-RU"/>
          </a:p>
        </p:txBody>
      </p:sp>
      <p:pic>
        <p:nvPicPr>
          <p:cNvPr id="4" name="Содержимое 3" descr="red_star_PNG4.png"/>
          <p:cNvPicPr>
            <a:picLocks noChangeAspect="1"/>
          </p:cNvPicPr>
          <p:nvPr/>
        </p:nvPicPr>
        <p:blipFill>
          <a:blip r:embed="rId2" cstate="print"/>
          <a:stretch>
            <a:fillRect/>
          </a:stretch>
        </p:blipFill>
        <p:spPr>
          <a:xfrm>
            <a:off x="3786182" y="3143248"/>
            <a:ext cx="2417298" cy="2300270"/>
          </a:xfrm>
          <a:prstGeom prst="rect">
            <a:avLst/>
          </a:prstGeom>
        </p:spPr>
      </p:pic>
    </p:spTree>
    <p:extLst>
      <p:ext uri="{BB962C8B-B14F-4D97-AF65-F5344CB8AC3E}">
        <p14:creationId xmlns="" xmlns:p14="http://schemas.microsoft.com/office/powerpoint/2010/main" val="394437195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347864" y="260648"/>
            <a:ext cx="4464496" cy="1224136"/>
          </a:xfrm>
        </p:spPr>
        <p:txBody>
          <a:bodyPr>
            <a:normAutofit fontScale="90000"/>
          </a:bodyPr>
          <a:lstStyle/>
          <a:p>
            <a:r>
              <a:rPr lang="ru-RU" sz="4800" dirty="0">
                <a:effectLst/>
                <a:latin typeface="Times New Roman" pitchFamily="18" charset="0"/>
                <a:cs typeface="Times New Roman" pitchFamily="18" charset="0"/>
              </a:rPr>
              <a:t>1 </a:t>
            </a:r>
            <a:r>
              <a:rPr lang="ru-RU" sz="4800" dirty="0" smtClean="0">
                <a:effectLst/>
                <a:latin typeface="Times New Roman" pitchFamily="18" charset="0"/>
                <a:cs typeface="Times New Roman" pitchFamily="18" charset="0"/>
              </a:rPr>
              <a:t>декабря</a:t>
            </a:r>
            <a:r>
              <a:rPr lang="ru-RU" b="1" dirty="0"/>
              <a:t/>
            </a:r>
            <a:br>
              <a:rPr lang="ru-RU" b="1" dirty="0"/>
            </a:br>
            <a:endParaRPr lang="ru-RU" dirty="0"/>
          </a:p>
        </p:txBody>
      </p:sp>
      <p:sp>
        <p:nvSpPr>
          <p:cNvPr id="3" name="Содержимое 2"/>
          <p:cNvSpPr>
            <a:spLocks noGrp="1"/>
          </p:cNvSpPr>
          <p:nvPr>
            <p:ph idx="1"/>
          </p:nvPr>
        </p:nvSpPr>
        <p:spPr>
          <a:xfrm>
            <a:off x="857224" y="1947842"/>
            <a:ext cx="4071966" cy="4052926"/>
          </a:xfrm>
        </p:spPr>
        <p:txBody>
          <a:bodyPr>
            <a:normAutofit fontScale="62500" lnSpcReduction="20000"/>
          </a:bodyPr>
          <a:lstStyle/>
          <a:p>
            <a:r>
              <a:rPr lang="ru-RU" dirty="0">
                <a:latin typeface="Times New Roman" pitchFamily="18" charset="0"/>
                <a:cs typeface="Times New Roman" pitchFamily="18" charset="0"/>
              </a:rPr>
              <a:t>В течение 1 декабря на территории ЧЕХОСЛОВАКИИ наши войска форсировали реку ОНДАВА и с боями овладели на западном берегу реки городом и узловой железнодорожной станцией ТРЕБИШОВ…</a:t>
            </a:r>
          </a:p>
          <a:p>
            <a:r>
              <a:rPr lang="ru-RU" dirty="0">
                <a:latin typeface="Times New Roman" pitchFamily="18" charset="0"/>
                <a:cs typeface="Times New Roman" pitchFamily="18" charset="0"/>
              </a:rPr>
              <a:t>В ВЕНГРИИ северо-восточнее и севернее города ПЕЧ наши войска, продолжая наступление, с боями заняли более 60 населённых пунктов…</a:t>
            </a:r>
          </a:p>
          <a:p>
            <a:endParaRPr lang="ru-RU" dirty="0"/>
          </a:p>
        </p:txBody>
      </p:sp>
      <p:pic>
        <p:nvPicPr>
          <p:cNvPr id="4" name="Рисунок 3" descr="Будапешт-1944.jpg"/>
          <p:cNvPicPr>
            <a:picLocks noChangeAspect="1"/>
          </p:cNvPicPr>
          <p:nvPr/>
        </p:nvPicPr>
        <p:blipFill>
          <a:blip r:embed="rId2"/>
          <a:stretch>
            <a:fillRect/>
          </a:stretch>
        </p:blipFill>
        <p:spPr>
          <a:xfrm>
            <a:off x="5072066" y="2071678"/>
            <a:ext cx="3857620" cy="371477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2A8857D6-1246-46F1-A99D-8B689C076B06}"/>
              </a:ext>
            </a:extLst>
          </p:cNvPr>
          <p:cNvSpPr>
            <a:spLocks noGrp="1"/>
          </p:cNvSpPr>
          <p:nvPr>
            <p:ph type="ctrTitle"/>
          </p:nvPr>
        </p:nvSpPr>
        <p:spPr>
          <a:xfrm>
            <a:off x="3563888" y="359898"/>
            <a:ext cx="2520280" cy="620830"/>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5 декабря</a:t>
            </a:r>
            <a:endParaRPr lang="ru-RU" dirty="0"/>
          </a:p>
        </p:txBody>
      </p:sp>
      <p:sp>
        <p:nvSpPr>
          <p:cNvPr id="3" name="Подзаголовок 2">
            <a:extLst>
              <a:ext uri="{FF2B5EF4-FFF2-40B4-BE49-F238E27FC236}">
                <a16:creationId xmlns="" xmlns:a16="http://schemas.microsoft.com/office/drawing/2014/main" id="{628F951A-0EB9-4665-A8F5-B533D829D220}"/>
              </a:ext>
            </a:extLst>
          </p:cNvPr>
          <p:cNvSpPr>
            <a:spLocks noGrp="1"/>
          </p:cNvSpPr>
          <p:nvPr>
            <p:ph type="subTitle" idx="1"/>
          </p:nvPr>
        </p:nvSpPr>
        <p:spPr>
          <a:xfrm>
            <a:off x="1475656" y="1196752"/>
            <a:ext cx="7406640" cy="5400600"/>
          </a:xfrm>
        </p:spPr>
        <p:txBody>
          <a:bodyPr/>
          <a:lstStyle/>
          <a:p>
            <a:pPr marL="365760" lvl="0" indent="-283464">
              <a:buClr>
                <a:srgbClr val="3891A7"/>
              </a:buClr>
              <a:buFont typeface="Wingdings 2"/>
              <a:buChar char=""/>
            </a:pPr>
            <a:r>
              <a:rPr lang="ru-RU" sz="2000" dirty="0">
                <a:solidFill>
                  <a:srgbClr val="000000"/>
                </a:solidFill>
                <a:latin typeface="Times New Roman" panose="02020603050405020304" pitchFamily="18" charset="0"/>
              </a:rPr>
              <a:t>Началась Московская наступательная операция войск Западного, Калининского и правого крыла Юго-Западного фронтов (</a:t>
            </a:r>
            <a:r>
              <a:rPr lang="ru-RU" sz="2000" dirty="0" err="1">
                <a:solidFill>
                  <a:srgbClr val="000000"/>
                </a:solidFill>
                <a:latin typeface="Times New Roman" panose="02020603050405020304" pitchFamily="18" charset="0"/>
              </a:rPr>
              <a:t>см.карту</a:t>
            </a:r>
            <a:r>
              <a:rPr lang="ru-RU" sz="2000" dirty="0">
                <a:solidFill>
                  <a:srgbClr val="000000"/>
                </a:solidFill>
                <a:latin typeface="Times New Roman" panose="02020603050405020304" pitchFamily="18" charset="0"/>
              </a:rPr>
              <a:t> «Контрнаступление под Москвой и общее наступление на Западном направлении 05.12.1941 — 20.04.1942»</a:t>
            </a:r>
            <a:endParaRPr lang="ru-RU" sz="2000" dirty="0">
              <a:solidFill>
                <a:prstClr val="black"/>
              </a:solidFill>
              <a:latin typeface="Times New Roman" pitchFamily="18" charset="0"/>
              <a:cs typeface="Times New Roman" pitchFamily="18" charset="0"/>
            </a:endParaRPr>
          </a:p>
          <a:p>
            <a:pPr marL="365760" lvl="0" indent="-283464">
              <a:buClr>
                <a:srgbClr val="3891A7"/>
              </a:buClr>
              <a:buFont typeface="Wingdings 2"/>
              <a:buChar char=""/>
            </a:pPr>
            <a:r>
              <a:rPr lang="ru-RU" sz="2000" dirty="0">
                <a:solidFill>
                  <a:srgbClr val="000000"/>
                </a:solidFill>
                <a:latin typeface="Times New Roman" panose="02020603050405020304" pitchFamily="18" charset="0"/>
              </a:rPr>
              <a:t>5 декабря 1941 г. Фон Бок отдал распоряжение командующим 4-й армией, 4-й и 3-й танковых групп начать подготовку к возможному отходу. Приказ командующего ГА «Центр» № 2870 от 5 декабря 1941 г. гласил: «На случай, если последует приказ на частичный отрыв от противника и занятие обороны, группа армий устанавливает следующий общий рубеж: </a:t>
            </a:r>
            <a:r>
              <a:rPr lang="ru-RU" sz="2000" dirty="0" err="1">
                <a:solidFill>
                  <a:srgbClr val="000000"/>
                </a:solidFill>
                <a:latin typeface="Times New Roman" panose="02020603050405020304" pitchFamily="18" charset="0"/>
              </a:rPr>
              <a:t>Нарские</a:t>
            </a:r>
            <a:r>
              <a:rPr lang="ru-RU" sz="2000" dirty="0">
                <a:solidFill>
                  <a:srgbClr val="000000"/>
                </a:solidFill>
                <a:latin typeface="Times New Roman" panose="02020603050405020304" pitchFamily="18" charset="0"/>
              </a:rPr>
              <a:t> пруды — течение реки Москва до </a:t>
            </a:r>
            <a:r>
              <a:rPr lang="ru-RU" sz="2000" dirty="0" err="1">
                <a:solidFill>
                  <a:srgbClr val="000000"/>
                </a:solidFill>
                <a:latin typeface="Times New Roman" panose="02020603050405020304" pitchFamily="18" charset="0"/>
              </a:rPr>
              <a:t>Каринское</a:t>
            </a:r>
            <a:r>
              <a:rPr lang="ru-RU" sz="2000" dirty="0">
                <a:solidFill>
                  <a:srgbClr val="000000"/>
                </a:solidFill>
                <a:latin typeface="Times New Roman" panose="02020603050405020304" pitchFamily="18" charset="0"/>
              </a:rPr>
              <a:t> — Истринское водохранилище — </a:t>
            </a:r>
            <a:r>
              <a:rPr lang="ru-RU" sz="2000" dirty="0" err="1">
                <a:solidFill>
                  <a:srgbClr val="000000"/>
                </a:solidFill>
                <a:latin typeface="Times New Roman" panose="02020603050405020304" pitchFamily="18" charset="0"/>
              </a:rPr>
              <a:t>Сенежское</a:t>
            </a:r>
            <a:r>
              <a:rPr lang="ru-RU" sz="2000" dirty="0">
                <a:solidFill>
                  <a:srgbClr val="000000"/>
                </a:solidFill>
                <a:latin typeface="Times New Roman" panose="02020603050405020304" pitchFamily="18" charset="0"/>
              </a:rPr>
              <a:t> озеро — район восточнее Клин — левый фланг 36 </a:t>
            </a:r>
            <a:r>
              <a:rPr lang="ru-RU" sz="2000" dirty="0" err="1">
                <a:solidFill>
                  <a:srgbClr val="000000"/>
                </a:solidFill>
                <a:latin typeface="Times New Roman" panose="02020603050405020304" pitchFamily="18" charset="0"/>
              </a:rPr>
              <a:t>мд</a:t>
            </a:r>
            <a:r>
              <a:rPr lang="ru-RU" sz="2000" dirty="0">
                <a:solidFill>
                  <a:srgbClr val="000000"/>
                </a:solidFill>
                <a:latin typeface="Times New Roman" panose="02020603050405020304" pitchFamily="18" charset="0"/>
              </a:rPr>
              <a:t> в районе Волжского водохранилища…»</a:t>
            </a:r>
            <a:endParaRPr lang="ru-RU" sz="2000" dirty="0">
              <a:solidFill>
                <a:prstClr val="black"/>
              </a:solidFill>
              <a:latin typeface="Times New Roman" pitchFamily="18" charset="0"/>
              <a:cs typeface="Times New Roman" pitchFamily="18" charset="0"/>
            </a:endParaRPr>
          </a:p>
          <a:p>
            <a:endParaRPr lang="ru-RU" dirty="0"/>
          </a:p>
        </p:txBody>
      </p:sp>
    </p:spTree>
    <p:extLst>
      <p:ext uri="{BB962C8B-B14F-4D97-AF65-F5344CB8AC3E}">
        <p14:creationId xmlns="" xmlns:p14="http://schemas.microsoft.com/office/powerpoint/2010/main" val="356810076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68" y="285728"/>
            <a:ext cx="2922078" cy="1143000"/>
          </a:xfrm>
        </p:spPr>
        <p:txBody>
          <a:bodyPr/>
          <a:lstStyle/>
          <a:p>
            <a:r>
              <a:rPr lang="ru-RU" dirty="0">
                <a:latin typeface="Times New Roman" pitchFamily="18" charset="0"/>
                <a:cs typeface="Times New Roman" pitchFamily="18" charset="0"/>
              </a:rPr>
              <a:t>2 декабря</a:t>
            </a:r>
          </a:p>
        </p:txBody>
      </p:sp>
      <p:sp>
        <p:nvSpPr>
          <p:cNvPr id="3" name="Содержимое 2"/>
          <p:cNvSpPr>
            <a:spLocks noGrp="1"/>
          </p:cNvSpPr>
          <p:nvPr>
            <p:ph idx="1"/>
          </p:nvPr>
        </p:nvSpPr>
        <p:spPr>
          <a:xfrm>
            <a:off x="857224" y="1428736"/>
            <a:ext cx="4422276" cy="4624406"/>
          </a:xfrm>
        </p:spPr>
        <p:txBody>
          <a:bodyPr>
            <a:normAutofit fontScale="62500" lnSpcReduction="20000"/>
          </a:bodyPr>
          <a:lstStyle/>
          <a:p>
            <a:r>
              <a:rPr lang="ru-RU" dirty="0">
                <a:latin typeface="Times New Roman" pitchFamily="18" charset="0"/>
                <a:cs typeface="Times New Roman" pitchFamily="18" charset="0"/>
              </a:rPr>
              <a:t>В течение 2 декабря на территории ЧЕХОСЛОВАКИИ наши войска, продолжая бои по расширению плацдарма на западном берегу реки ОНДАВА, заняли населённые пункты САЧУРОВ, ПОЛЯНКА, ПАРХОВЬЯНИ…</a:t>
            </a:r>
          </a:p>
          <a:p>
            <a:r>
              <a:rPr lang="ru-RU" dirty="0">
                <a:latin typeface="Times New Roman" pitchFamily="18" charset="0"/>
                <a:cs typeface="Times New Roman" pitchFamily="18" charset="0"/>
              </a:rPr>
              <a:t>Войска 3-го УКРАИНСКОГО фронта, развивая наступление, в течение двух дней овладели окружными и районными центрами Венгрии городами СЕКСАРД, КАПОШВАР, ПАКШ, БОНЬХАД, ДОМБОВАР — крупными узлами коммуникаций и важными опорными пунктами обороны противника…</a:t>
            </a:r>
          </a:p>
          <a:p>
            <a:endParaRPr lang="ru-RU" dirty="0"/>
          </a:p>
        </p:txBody>
      </p:sp>
      <p:pic>
        <p:nvPicPr>
          <p:cNvPr id="4" name="Рисунок 3" descr="i.jpg"/>
          <p:cNvPicPr>
            <a:picLocks noChangeAspect="1"/>
          </p:cNvPicPr>
          <p:nvPr/>
        </p:nvPicPr>
        <p:blipFill>
          <a:blip r:embed="rId2"/>
          <a:stretch>
            <a:fillRect/>
          </a:stretch>
        </p:blipFill>
        <p:spPr>
          <a:xfrm>
            <a:off x="5286380" y="1500174"/>
            <a:ext cx="3714776" cy="3143272"/>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8992" y="285728"/>
            <a:ext cx="7498080" cy="1143000"/>
          </a:xfrm>
        </p:spPr>
        <p:txBody>
          <a:bodyPr/>
          <a:lstStyle/>
          <a:p>
            <a:r>
              <a:rPr lang="ru-RU" dirty="0">
                <a:latin typeface="Times New Roman" pitchFamily="18" charset="0"/>
                <a:cs typeface="Times New Roman" pitchFamily="18" charset="0"/>
              </a:rPr>
              <a:t>3 декабря</a:t>
            </a:r>
          </a:p>
        </p:txBody>
      </p:sp>
      <p:sp>
        <p:nvSpPr>
          <p:cNvPr id="3" name="Содержимое 2"/>
          <p:cNvSpPr>
            <a:spLocks noGrp="1"/>
          </p:cNvSpPr>
          <p:nvPr>
            <p:ph idx="1"/>
          </p:nvPr>
        </p:nvSpPr>
        <p:spPr>
          <a:xfrm>
            <a:off x="928662" y="1447800"/>
            <a:ext cx="7929618" cy="5410200"/>
          </a:xfrm>
        </p:spPr>
        <p:txBody>
          <a:bodyPr>
            <a:normAutofit/>
          </a:bodyPr>
          <a:lstStyle/>
          <a:p>
            <a:r>
              <a:rPr lang="ru-RU" sz="2000" dirty="0">
                <a:latin typeface="Times New Roman" pitchFamily="18" charset="0"/>
                <a:cs typeface="Times New Roman" pitchFamily="18" charset="0"/>
              </a:rPr>
              <a:t>Войска 4-го УКРАИНСКОГО фронта, при содействии войск 2-го УКРАИНСКОГО фронта, 3 декабря штурмом овладели важным узлом коммуникаций и опорным пунктом обороны противника окружным центром Венгрии городом ШАТОРАЛЬЯ-УЙХЕЛЬ…</a:t>
            </a:r>
          </a:p>
          <a:p>
            <a:r>
              <a:rPr lang="ru-RU" sz="2000" dirty="0">
                <a:latin typeface="Times New Roman" pitchFamily="18" charset="0"/>
                <a:cs typeface="Times New Roman" pitchFamily="18" charset="0"/>
              </a:rPr>
              <a:t>Войска 2-го УКРАИНСКОГО фронта в результате упорных боёв 3 декабря штурмом овладели крупным узлом коммуникаций и мощным опорным пунктом обороны противника городом МИШКОЛЦ…</a:t>
            </a:r>
          </a:p>
          <a:p>
            <a:r>
              <a:rPr lang="ru-RU" sz="2000" dirty="0">
                <a:latin typeface="Times New Roman" pitchFamily="18" charset="0"/>
                <a:cs typeface="Times New Roman" pitchFamily="18" charset="0"/>
              </a:rPr>
              <a:t>Северо-восточнее и южнее города КАПОШВАР наши войска, продолжая наступление, овладели на территории Венгрии городом и железнодорожной станцией ДУНАФЕЛЬДВАР…</a:t>
            </a:r>
          </a:p>
          <a:p>
            <a:endParaRPr lang="ru-RU" sz="2000" dirty="0">
              <a:latin typeface="Times New Roman" pitchFamily="18" charset="0"/>
              <a:cs typeface="Times New Roman" pitchFamily="18" charset="0"/>
            </a:endParaRPr>
          </a:p>
          <a:p>
            <a:r>
              <a:rPr lang="ru-RU" sz="2000" dirty="0">
                <a:latin typeface="Times New Roman" pitchFamily="18" charset="0"/>
                <a:cs typeface="Times New Roman" pitchFamily="18" charset="0"/>
              </a:rPr>
              <a:t> </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8992" y="285728"/>
            <a:ext cx="7498080" cy="1143000"/>
          </a:xfrm>
        </p:spPr>
        <p:txBody>
          <a:bodyPr/>
          <a:lstStyle/>
          <a:p>
            <a:r>
              <a:rPr lang="ru-RU" dirty="0">
                <a:latin typeface="Times New Roman" pitchFamily="18" charset="0"/>
                <a:cs typeface="Times New Roman" pitchFamily="18" charset="0"/>
              </a:rPr>
              <a:t>4 декабря</a:t>
            </a:r>
            <a:endParaRPr lang="ru-RU" dirty="0"/>
          </a:p>
        </p:txBody>
      </p:sp>
      <p:sp>
        <p:nvSpPr>
          <p:cNvPr id="3" name="Содержимое 2"/>
          <p:cNvSpPr>
            <a:spLocks noGrp="1"/>
          </p:cNvSpPr>
          <p:nvPr>
            <p:ph idx="1"/>
          </p:nvPr>
        </p:nvSpPr>
        <p:spPr>
          <a:xfrm>
            <a:off x="857224" y="1428736"/>
            <a:ext cx="8072494" cy="4981596"/>
          </a:xfrm>
        </p:spPr>
        <p:txBody>
          <a:bodyPr>
            <a:normAutofit/>
          </a:bodyPr>
          <a:lstStyle/>
          <a:p>
            <a:r>
              <a:rPr lang="ru-RU" sz="2000" dirty="0">
                <a:latin typeface="Times New Roman" pitchFamily="18" charset="0"/>
                <a:cs typeface="Times New Roman" pitchFamily="18" charset="0"/>
              </a:rPr>
              <a:t>В Венгрии, северо-восточнее, западнее и южнее города КАПОШВАР, наши войска, продолжая наступление, с боями заняли более 100 населённых пунктов…</a:t>
            </a:r>
          </a:p>
          <a:p>
            <a:r>
              <a:rPr lang="ru-RU" sz="2000" dirty="0">
                <a:latin typeface="Times New Roman" pitchFamily="18" charset="0"/>
                <a:cs typeface="Times New Roman" pitchFamily="18" charset="0"/>
              </a:rPr>
              <a:t>На территории Югославии между реками ДУНАЙ и САВА войска Народно-освободительной армии Югославии, действуя совместно с нашими войсками, овладели городом и железнодорожной станцией МИТРОВИЦА…</a:t>
            </a:r>
          </a:p>
          <a:p>
            <a:endParaRPr lang="ru-RU" dirty="0"/>
          </a:p>
        </p:txBody>
      </p:sp>
      <p:pic>
        <p:nvPicPr>
          <p:cNvPr id="4" name="Рисунок 3" descr="202933.p.jpg"/>
          <p:cNvPicPr>
            <a:picLocks noChangeAspect="1"/>
          </p:cNvPicPr>
          <p:nvPr/>
        </p:nvPicPr>
        <p:blipFill>
          <a:blip r:embed="rId2"/>
          <a:stretch>
            <a:fillRect/>
          </a:stretch>
        </p:blipFill>
        <p:spPr>
          <a:xfrm>
            <a:off x="3428992" y="3572848"/>
            <a:ext cx="5207012" cy="2927986"/>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86116" y="285728"/>
            <a:ext cx="7498080" cy="1143000"/>
          </a:xfrm>
        </p:spPr>
        <p:txBody>
          <a:bodyPr/>
          <a:lstStyle/>
          <a:p>
            <a:r>
              <a:rPr lang="ru-RU" dirty="0">
                <a:latin typeface="Times New Roman" pitchFamily="18" charset="0"/>
                <a:cs typeface="Times New Roman" pitchFamily="18" charset="0"/>
              </a:rPr>
              <a:t>5 декабря</a:t>
            </a:r>
            <a:endParaRPr lang="ru-RU" dirty="0"/>
          </a:p>
        </p:txBody>
      </p:sp>
      <p:sp>
        <p:nvSpPr>
          <p:cNvPr id="3" name="Содержимое 2"/>
          <p:cNvSpPr>
            <a:spLocks noGrp="1"/>
          </p:cNvSpPr>
          <p:nvPr>
            <p:ph idx="1"/>
          </p:nvPr>
        </p:nvSpPr>
        <p:spPr>
          <a:xfrm>
            <a:off x="928662" y="1500174"/>
            <a:ext cx="8215338" cy="4910158"/>
          </a:xfrm>
        </p:spPr>
        <p:txBody>
          <a:bodyPr>
            <a:normAutofit/>
          </a:bodyPr>
          <a:lstStyle/>
          <a:p>
            <a:r>
              <a:rPr lang="ru-RU" sz="2000" dirty="0">
                <a:latin typeface="Times New Roman" pitchFamily="18" charset="0"/>
                <a:cs typeface="Times New Roman" pitchFamily="18" charset="0"/>
              </a:rPr>
              <a:t>В течение 5 декабря на территории ВЕНГРИИ между озером БАЛАТОН (ПЛАТТЕН) и рекой ДРАВА наши войска, продолжая наступление, овладели городом и железнодорожным узлом СИГЕТВАР…</a:t>
            </a:r>
          </a:p>
          <a:p>
            <a:r>
              <a:rPr lang="ru-RU" sz="2000" dirty="0">
                <a:latin typeface="Times New Roman" pitchFamily="18" charset="0"/>
                <a:cs typeface="Times New Roman" pitchFamily="18" charset="0"/>
              </a:rPr>
              <a:t>В Югославии между реками ДУНАЙ и САВА войска Народно-освободительной армии Югославии, действуя совместно с нашими войсками, с боями заняли населённые пункты ИЛОК, НОВАК БАРСКА…</a:t>
            </a:r>
          </a:p>
        </p:txBody>
      </p:sp>
      <p:pic>
        <p:nvPicPr>
          <p:cNvPr id="4" name="Рисунок 3" descr="1531051087_image.jpg"/>
          <p:cNvPicPr>
            <a:picLocks noChangeAspect="1"/>
          </p:cNvPicPr>
          <p:nvPr/>
        </p:nvPicPr>
        <p:blipFill>
          <a:blip r:embed="rId2"/>
          <a:stretch>
            <a:fillRect/>
          </a:stretch>
        </p:blipFill>
        <p:spPr>
          <a:xfrm>
            <a:off x="3286116" y="3857628"/>
            <a:ext cx="4714908" cy="2815943"/>
          </a:xfrm>
          <a:prstGeom prst="rect">
            <a:avLst/>
          </a:prstGeom>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86116" y="285728"/>
            <a:ext cx="7498080" cy="1143000"/>
          </a:xfrm>
        </p:spPr>
        <p:txBody>
          <a:bodyPr/>
          <a:lstStyle/>
          <a:p>
            <a:r>
              <a:rPr lang="ru-RU" dirty="0">
                <a:latin typeface="Times New Roman" pitchFamily="18" charset="0"/>
                <a:cs typeface="Times New Roman" pitchFamily="18" charset="0"/>
              </a:rPr>
              <a:t>6 декабря</a:t>
            </a:r>
            <a:endParaRPr lang="ru-RU" dirty="0"/>
          </a:p>
        </p:txBody>
      </p:sp>
      <p:sp>
        <p:nvSpPr>
          <p:cNvPr id="3" name="Содержимое 2"/>
          <p:cNvSpPr>
            <a:spLocks noGrp="1"/>
          </p:cNvSpPr>
          <p:nvPr>
            <p:ph idx="1"/>
          </p:nvPr>
        </p:nvSpPr>
        <p:spPr>
          <a:xfrm>
            <a:off x="857224" y="1357298"/>
            <a:ext cx="8001056" cy="4695844"/>
          </a:xfrm>
        </p:spPr>
        <p:txBody>
          <a:bodyPr>
            <a:normAutofit/>
          </a:bodyPr>
          <a:lstStyle/>
          <a:p>
            <a:r>
              <a:rPr lang="ru-RU" sz="2000" dirty="0">
                <a:latin typeface="Times New Roman" pitchFamily="18" charset="0"/>
                <a:cs typeface="Times New Roman" pitchFamily="18" charset="0"/>
              </a:rPr>
              <a:t>В течение 6 декабря на территории Венгрии между озером БАЛАТОН и рекой ДУНАЙ наши войска, продолжая наступление, с боями заняли более 50 населённых пунктов… Одновременно наши войска, наступающие между озером БАЛАТОН и рекой ДРАВА, с боями заняли более 40 населённых пунктов…</a:t>
            </a:r>
          </a:p>
          <a:p>
            <a:r>
              <a:rPr lang="ru-RU" sz="2000" dirty="0">
                <a:latin typeface="Times New Roman" pitchFamily="18" charset="0"/>
                <a:cs typeface="Times New Roman" pitchFamily="18" charset="0"/>
              </a:rPr>
              <a:t>В Югославии между реками ДУНАЙ и САВА войска Народно-освободительной армии Югославии, действуя совместно с нашими войсками, овладели городом и железнодорожной станцией ШИД…</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428992" y="285728"/>
            <a:ext cx="7498080" cy="1143000"/>
          </a:xfrm>
        </p:spPr>
        <p:txBody>
          <a:bodyPr/>
          <a:lstStyle/>
          <a:p>
            <a:r>
              <a:rPr lang="ru-RU" dirty="0">
                <a:latin typeface="Times New Roman" pitchFamily="18" charset="0"/>
                <a:cs typeface="Times New Roman" pitchFamily="18" charset="0"/>
              </a:rPr>
              <a:t>7 декабря</a:t>
            </a:r>
            <a:endParaRPr lang="ru-RU" dirty="0"/>
          </a:p>
        </p:txBody>
      </p:sp>
      <p:sp>
        <p:nvSpPr>
          <p:cNvPr id="3" name="Содержимое 2"/>
          <p:cNvSpPr>
            <a:spLocks noGrp="1"/>
          </p:cNvSpPr>
          <p:nvPr>
            <p:ph idx="1"/>
          </p:nvPr>
        </p:nvSpPr>
        <p:spPr>
          <a:xfrm>
            <a:off x="857224" y="1500174"/>
            <a:ext cx="8001056" cy="5124472"/>
          </a:xfrm>
        </p:spPr>
        <p:txBody>
          <a:bodyPr>
            <a:normAutofit/>
          </a:bodyPr>
          <a:lstStyle/>
          <a:p>
            <a:r>
              <a:rPr lang="ru-RU" sz="2000" dirty="0">
                <a:latin typeface="Times New Roman" pitchFamily="18" charset="0"/>
                <a:cs typeface="Times New Roman" pitchFamily="18" charset="0"/>
              </a:rPr>
              <a:t>В течение 7 декабря на территории ВЕНГРИИ между озером БАЛАТОН и рекой ДУНАЙ наши войска, продолжая наступление, с боями заняли более 60 населённых пунктов… Одновременно наши войска, наступающие между озером БАЛАТОН и рекой ДРАВА, овладели городом и железнодорожным узлом БАРЧ… Наши войска полностью очистили от противника южное побережье озера БАЛАТОН.</a:t>
            </a:r>
          </a:p>
          <a:p>
            <a:endParaRPr lang="ru-RU" dirty="0"/>
          </a:p>
        </p:txBody>
      </p:sp>
      <p:pic>
        <p:nvPicPr>
          <p:cNvPr id="4" name="Рисунок 3" descr="thumb_64275_artworks_big.jpeg"/>
          <p:cNvPicPr>
            <a:picLocks noChangeAspect="1"/>
          </p:cNvPicPr>
          <p:nvPr/>
        </p:nvPicPr>
        <p:blipFill>
          <a:blip r:embed="rId2"/>
          <a:stretch>
            <a:fillRect/>
          </a:stretch>
        </p:blipFill>
        <p:spPr>
          <a:xfrm>
            <a:off x="3071802" y="3571876"/>
            <a:ext cx="5286412" cy="2998105"/>
          </a:xfrm>
          <a:prstGeom prst="rect">
            <a:avLst/>
          </a:prstGeom>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86116" y="285728"/>
            <a:ext cx="7498080" cy="1143000"/>
          </a:xfrm>
        </p:spPr>
        <p:txBody>
          <a:bodyPr/>
          <a:lstStyle/>
          <a:p>
            <a:r>
              <a:rPr lang="ru-RU" dirty="0">
                <a:latin typeface="Times New Roman" pitchFamily="18" charset="0"/>
                <a:cs typeface="Times New Roman" pitchFamily="18" charset="0"/>
              </a:rPr>
              <a:t>8 декабря</a:t>
            </a:r>
            <a:endParaRPr lang="ru-RU" dirty="0"/>
          </a:p>
        </p:txBody>
      </p:sp>
      <p:sp>
        <p:nvSpPr>
          <p:cNvPr id="3" name="Содержимое 2"/>
          <p:cNvSpPr>
            <a:spLocks noGrp="1"/>
          </p:cNvSpPr>
          <p:nvPr>
            <p:ph idx="1"/>
          </p:nvPr>
        </p:nvSpPr>
        <p:spPr>
          <a:xfrm>
            <a:off x="857224" y="1428736"/>
            <a:ext cx="3000396" cy="4838720"/>
          </a:xfrm>
        </p:spPr>
        <p:txBody>
          <a:bodyPr>
            <a:normAutofit fontScale="62500" lnSpcReduction="20000"/>
          </a:bodyPr>
          <a:lstStyle/>
          <a:p>
            <a:r>
              <a:rPr lang="ru-RU" dirty="0">
                <a:latin typeface="Times New Roman" pitchFamily="18" charset="0"/>
                <a:cs typeface="Times New Roman" pitchFamily="18" charset="0"/>
              </a:rPr>
              <a:t>В течение 8 декабря на территории ВЕНГРИИ между озером БАЛАТОН и рекой ДУНАЙ наши войска, продолжая наступление, с боями заняли более 40 населённых пунктов… Одновременно наши войска, наступающие между озером БАЛАТОН и рекой ДРАВА, заняли более 30 населённых пунктов…</a:t>
            </a:r>
          </a:p>
        </p:txBody>
      </p:sp>
      <p:pic>
        <p:nvPicPr>
          <p:cNvPr id="4" name="Рисунок 3" descr="a2b0jef2pnfzruk0_1024.jpg"/>
          <p:cNvPicPr>
            <a:picLocks noChangeAspect="1"/>
          </p:cNvPicPr>
          <p:nvPr/>
        </p:nvPicPr>
        <p:blipFill>
          <a:blip r:embed="rId2"/>
          <a:stretch>
            <a:fillRect/>
          </a:stretch>
        </p:blipFill>
        <p:spPr>
          <a:xfrm>
            <a:off x="4000496" y="1500174"/>
            <a:ext cx="4861224" cy="3857652"/>
          </a:xfrm>
          <a:prstGeom prst="rect">
            <a:avLst/>
          </a:prstGeom>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14678" y="285728"/>
            <a:ext cx="7498080" cy="1143000"/>
          </a:xfrm>
        </p:spPr>
        <p:txBody>
          <a:bodyPr/>
          <a:lstStyle/>
          <a:p>
            <a:r>
              <a:rPr lang="ru-RU" dirty="0">
                <a:latin typeface="Times New Roman" pitchFamily="18" charset="0"/>
                <a:cs typeface="Times New Roman" pitchFamily="18" charset="0"/>
              </a:rPr>
              <a:t>9 декабря</a:t>
            </a:r>
            <a:endParaRPr lang="ru-RU" dirty="0"/>
          </a:p>
        </p:txBody>
      </p:sp>
      <p:sp>
        <p:nvSpPr>
          <p:cNvPr id="3" name="Содержимое 2"/>
          <p:cNvSpPr>
            <a:spLocks noGrp="1"/>
          </p:cNvSpPr>
          <p:nvPr>
            <p:ph idx="1"/>
          </p:nvPr>
        </p:nvSpPr>
        <p:spPr>
          <a:xfrm>
            <a:off x="857224" y="1428736"/>
            <a:ext cx="7498080" cy="4800600"/>
          </a:xfrm>
        </p:spPr>
        <p:txBody>
          <a:bodyPr>
            <a:normAutofit/>
          </a:bodyPr>
          <a:lstStyle/>
          <a:p>
            <a:r>
              <a:rPr lang="ru-RU" sz="2000" dirty="0">
                <a:latin typeface="Times New Roman" pitchFamily="18" charset="0"/>
                <a:cs typeface="Times New Roman" pitchFamily="18" charset="0"/>
              </a:rPr>
              <a:t>Войска 2-го УКРАИНСКОГО фронта прорвали сильно укреплённую оборону противника северо-восточнее БУДАПЕШТА, расширили прорыв до 120 километров по фронту и, продвинувшись в глубину до 60 километров, вышли к реке ДУНАЙ севернее БУДАПЕШТА.</a:t>
            </a:r>
          </a:p>
          <a:p>
            <a:r>
              <a:rPr lang="ru-RU" sz="2000" dirty="0">
                <a:latin typeface="Times New Roman" pitchFamily="18" charset="0"/>
                <a:cs typeface="Times New Roman" pitchFamily="18" charset="0"/>
              </a:rPr>
              <a:t>Одновременно войска фронта южнее БУДАПЕШТА форсировали ДУНАЙ, прорвали оборону противника на западном берегу реки и соединились у озера ВЕЛЕНЦЕ с нашими войсками, наступающими вдоль западного берега ДУНАЯ на север…</a:t>
            </a:r>
          </a:p>
          <a:p>
            <a:r>
              <a:rPr lang="ru-RU" sz="2000" dirty="0">
                <a:latin typeface="Times New Roman" pitchFamily="18" charset="0"/>
                <a:cs typeface="Times New Roman" pitchFamily="18" charset="0"/>
              </a:rPr>
              <a:t>Между озёрами ВЕЛЕНЦЕ и БАЛАТОН наши войска, преодолевая сопротивление и контратаки противника, продолжали вести наступательные бои, в ходе которых заняли населённые пункты ГАРДОНЬ, АГАРД, СЕРЕЧЕНЬ…</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1802" y="285728"/>
            <a:ext cx="7498080" cy="1143000"/>
          </a:xfrm>
        </p:spPr>
        <p:txBody>
          <a:bodyPr/>
          <a:lstStyle/>
          <a:p>
            <a:r>
              <a:rPr lang="ru-RU" dirty="0">
                <a:latin typeface="Times New Roman" pitchFamily="18" charset="0"/>
                <a:cs typeface="Times New Roman" pitchFamily="18" charset="0"/>
              </a:rPr>
              <a:t>10 декабря</a:t>
            </a:r>
            <a:endParaRPr lang="ru-RU" dirty="0"/>
          </a:p>
        </p:txBody>
      </p:sp>
      <p:sp>
        <p:nvSpPr>
          <p:cNvPr id="3" name="Содержимое 2"/>
          <p:cNvSpPr>
            <a:spLocks noGrp="1"/>
          </p:cNvSpPr>
          <p:nvPr>
            <p:ph idx="1"/>
          </p:nvPr>
        </p:nvSpPr>
        <p:spPr>
          <a:xfrm>
            <a:off x="1435608" y="1447800"/>
            <a:ext cx="7494110" cy="4800600"/>
          </a:xfrm>
        </p:spPr>
        <p:txBody>
          <a:bodyPr>
            <a:normAutofit/>
          </a:bodyPr>
          <a:lstStyle/>
          <a:p>
            <a:r>
              <a:rPr lang="ru-RU" sz="2000" dirty="0">
                <a:latin typeface="Times New Roman" pitchFamily="18" charset="0"/>
                <a:cs typeface="Times New Roman" pitchFamily="18" charset="0"/>
              </a:rPr>
              <a:t>В течение 10 декабря на территории ВЕНГРИИ северо-восточнее и севернее БУДАПЕШТА наши войска, продолжая наступление, с боями заняли более 40 населённых пунктов…</a:t>
            </a:r>
          </a:p>
        </p:txBody>
      </p:sp>
      <p:pic>
        <p:nvPicPr>
          <p:cNvPr id="4" name="Рисунок 3" descr="на-будапештском-направлении-и-в-юго-восточных-районах-Словакии-осенью-1944-г..jpg"/>
          <p:cNvPicPr>
            <a:picLocks noChangeAspect="1"/>
          </p:cNvPicPr>
          <p:nvPr/>
        </p:nvPicPr>
        <p:blipFill>
          <a:blip r:embed="rId2"/>
          <a:stretch>
            <a:fillRect/>
          </a:stretch>
        </p:blipFill>
        <p:spPr>
          <a:xfrm>
            <a:off x="2357422" y="2500306"/>
            <a:ext cx="6167455" cy="3980812"/>
          </a:xfrm>
          <a:prstGeom prst="rect">
            <a:avLst/>
          </a:prstGeom>
        </p:spPr>
      </p:pic>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1802" y="285728"/>
            <a:ext cx="7498080" cy="1143000"/>
          </a:xfrm>
        </p:spPr>
        <p:txBody>
          <a:bodyPr/>
          <a:lstStyle/>
          <a:p>
            <a:r>
              <a:rPr lang="ru-RU" dirty="0">
                <a:latin typeface="Times New Roman" pitchFamily="18" charset="0"/>
                <a:cs typeface="Times New Roman" pitchFamily="18" charset="0"/>
              </a:rPr>
              <a:t>11 декабря</a:t>
            </a:r>
            <a:endParaRPr lang="ru-RU" dirty="0"/>
          </a:p>
        </p:txBody>
      </p:sp>
      <p:sp>
        <p:nvSpPr>
          <p:cNvPr id="3" name="Содержимое 2"/>
          <p:cNvSpPr>
            <a:spLocks noGrp="1"/>
          </p:cNvSpPr>
          <p:nvPr>
            <p:ph idx="1"/>
          </p:nvPr>
        </p:nvSpPr>
        <p:spPr/>
        <p:txBody>
          <a:bodyPr>
            <a:normAutofit/>
          </a:bodyPr>
          <a:lstStyle/>
          <a:p>
            <a:r>
              <a:rPr lang="ru-RU" sz="2000" dirty="0">
                <a:latin typeface="Times New Roman" pitchFamily="18" charset="0"/>
                <a:cs typeface="Times New Roman" pitchFamily="18" charset="0"/>
              </a:rPr>
              <a:t>В течение 11 декабря в ВЕНГРИИ севернее и северо-западнее города МИШКОЛЦ наши войска с боями заняли населённые пункты ХАНГАЧ, БОЛ ДВА, ШАЙО-ЕЧЕГ…</a:t>
            </a:r>
          </a:p>
          <a:p>
            <a:r>
              <a:rPr lang="ru-RU" sz="2000" dirty="0">
                <a:latin typeface="Times New Roman" pitchFamily="18" charset="0"/>
                <a:cs typeface="Times New Roman" pitchFamily="18" charset="0"/>
              </a:rPr>
              <a:t>Северо-восточнее и севернее БУДАПЕШТА наши войска, продолжая наступление, овладели населёнными пунктами ШУРАНИ, БАРШАНЬ, ЕРХАЛОМ…</a:t>
            </a:r>
          </a:p>
          <a:p>
            <a:endParaRPr lang="ru-RU" dirty="0"/>
          </a:p>
        </p:txBody>
      </p:sp>
      <p:pic>
        <p:nvPicPr>
          <p:cNvPr id="4" name="Рисунок 3" descr="1162061_original-nga.jpg"/>
          <p:cNvPicPr>
            <a:picLocks noChangeAspect="1"/>
          </p:cNvPicPr>
          <p:nvPr/>
        </p:nvPicPr>
        <p:blipFill>
          <a:blip r:embed="rId2"/>
          <a:stretch>
            <a:fillRect/>
          </a:stretch>
        </p:blipFill>
        <p:spPr>
          <a:xfrm>
            <a:off x="1857356" y="3500438"/>
            <a:ext cx="6824430" cy="307183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E23A79E4-C57E-440B-BDF0-300DFB00E6F2}"/>
              </a:ext>
            </a:extLst>
          </p:cNvPr>
          <p:cNvSpPr>
            <a:spLocks noGrp="1"/>
          </p:cNvSpPr>
          <p:nvPr>
            <p:ph type="ctrTitle"/>
          </p:nvPr>
        </p:nvSpPr>
        <p:spPr>
          <a:xfrm>
            <a:off x="3491880" y="359898"/>
            <a:ext cx="5347320" cy="692838"/>
          </a:xfrm>
        </p:spPr>
        <p:txBody>
          <a:bodyPr>
            <a:normAutofit fontScale="90000"/>
          </a:bodyPr>
          <a:lstStyle/>
          <a:p>
            <a:r>
              <a:rPr lang="ru-RU" dirty="0">
                <a:solidFill>
                  <a:srgbClr val="4F271C">
                    <a:satMod val="130000"/>
                  </a:srgbClr>
                </a:solidFill>
                <a:latin typeface="Times New Roman" pitchFamily="18" charset="0"/>
                <a:cs typeface="Times New Roman" pitchFamily="18" charset="0"/>
              </a:rPr>
              <a:t>6 декабря</a:t>
            </a:r>
            <a:endParaRPr lang="ru-RU" dirty="0"/>
          </a:p>
        </p:txBody>
      </p:sp>
      <p:sp>
        <p:nvSpPr>
          <p:cNvPr id="3" name="Подзаголовок 2">
            <a:extLst>
              <a:ext uri="{FF2B5EF4-FFF2-40B4-BE49-F238E27FC236}">
                <a16:creationId xmlns="" xmlns:a16="http://schemas.microsoft.com/office/drawing/2014/main" id="{0FF4D36E-C32B-4FA5-B373-F03C5D7FE6D8}"/>
              </a:ext>
            </a:extLst>
          </p:cNvPr>
          <p:cNvSpPr>
            <a:spLocks noGrp="1"/>
          </p:cNvSpPr>
          <p:nvPr>
            <p:ph type="subTitle" idx="1"/>
          </p:nvPr>
        </p:nvSpPr>
        <p:spPr>
          <a:xfrm>
            <a:off x="1432560" y="1052736"/>
            <a:ext cx="7406640" cy="5589382"/>
          </a:xfrm>
        </p:spPr>
        <p:txBody>
          <a:bodyPr>
            <a:normAutofit lnSpcReduction="10000"/>
          </a:bodyPr>
          <a:lstStyle/>
          <a:p>
            <a:pPr marL="365760" lvl="0" indent="-283464">
              <a:buClr>
                <a:srgbClr val="3891A7"/>
              </a:buClr>
              <a:buFont typeface="Wingdings 2"/>
              <a:buChar char=""/>
            </a:pPr>
            <a:r>
              <a:rPr lang="ru-RU" sz="2000" dirty="0">
                <a:solidFill>
                  <a:srgbClr val="000000"/>
                </a:solidFill>
                <a:latin typeface="Times New Roman" panose="02020603050405020304" pitchFamily="18" charset="0"/>
              </a:rPr>
              <a:t>Началась </a:t>
            </a:r>
            <a:r>
              <a:rPr lang="ru-RU" sz="2000" dirty="0" err="1">
                <a:solidFill>
                  <a:srgbClr val="000000"/>
                </a:solidFill>
                <a:latin typeface="Times New Roman" panose="02020603050405020304" pitchFamily="18" charset="0"/>
              </a:rPr>
              <a:t>Клинско</a:t>
            </a:r>
            <a:r>
              <a:rPr lang="ru-RU" sz="2000" dirty="0">
                <a:solidFill>
                  <a:srgbClr val="000000"/>
                </a:solidFill>
                <a:latin typeface="Times New Roman" panose="02020603050405020304" pitchFamily="18" charset="0"/>
              </a:rPr>
              <a:t>-Солнечногорская наступательная операция войск правого крыла Западного фронта (30-я, 1-я Ударная, 20, 16 и 5-я армии) Рубеж обороны фронта проходил западнее </a:t>
            </a:r>
            <a:r>
              <a:rPr lang="ru-RU" sz="2000" dirty="0" err="1">
                <a:solidFill>
                  <a:srgbClr val="000000"/>
                </a:solidFill>
                <a:latin typeface="Times New Roman" panose="02020603050405020304" pitchFamily="18" charset="0"/>
              </a:rPr>
              <a:t>Свердлово</a:t>
            </a:r>
            <a:r>
              <a:rPr lang="ru-RU" sz="2000" dirty="0">
                <a:solidFill>
                  <a:srgbClr val="000000"/>
                </a:solidFill>
                <a:latin typeface="Times New Roman" panose="02020603050405020304" pitchFamily="18" charset="0"/>
              </a:rPr>
              <a:t>, Дмитров, Красная Поляна, р. Нара. 30-я армия (Лелюшенко, Дмитрий Данилович) утром нанесла удар в направлении Рогачево и Клина. В первый день наступления армия прорвала вражескую оборону</a:t>
            </a:r>
            <a:r>
              <a:rPr lang="en-US" sz="2000" dirty="0">
                <a:solidFill>
                  <a:srgbClr val="000000"/>
                </a:solidFill>
                <a:latin typeface="Times New Roman" panose="02020603050405020304" pitchFamily="18" charset="0"/>
              </a:rPr>
              <a:t>.</a:t>
            </a:r>
          </a:p>
          <a:p>
            <a:pPr marL="365760" lvl="0" indent="-283464">
              <a:buClr>
                <a:srgbClr val="3891A7"/>
              </a:buClr>
              <a:buFont typeface="Wingdings 2"/>
              <a:buChar char=""/>
            </a:pPr>
            <a:r>
              <a:rPr lang="ru-RU" sz="2000" dirty="0">
                <a:solidFill>
                  <a:srgbClr val="000000"/>
                </a:solidFill>
                <a:latin typeface="Times New Roman" panose="02020603050405020304" pitchFamily="18" charset="0"/>
              </a:rPr>
              <a:t>Началась Тульская наступательная операция войск левого крыла Западного фронта (10, 49, 50-я армии, 1-й гвардейский </a:t>
            </a:r>
            <a:r>
              <a:rPr lang="ru-RU" sz="2000" dirty="0" err="1">
                <a:solidFill>
                  <a:srgbClr val="000000"/>
                </a:solidFill>
                <a:latin typeface="Times New Roman" panose="02020603050405020304" pitchFamily="18" charset="0"/>
              </a:rPr>
              <a:t>кк</a:t>
            </a:r>
            <a:r>
              <a:rPr lang="ru-RU" sz="2000" dirty="0">
                <a:solidFill>
                  <a:srgbClr val="000000"/>
                </a:solidFill>
                <a:latin typeface="Times New Roman" panose="02020603050405020304" pitchFamily="18" charset="0"/>
              </a:rPr>
              <a:t>)</a:t>
            </a:r>
            <a:endParaRPr lang="en-US" sz="2000" dirty="0">
              <a:solidFill>
                <a:srgbClr val="000000"/>
              </a:solidFill>
              <a:latin typeface="Times New Roman" panose="02020603050405020304" pitchFamily="18" charset="0"/>
            </a:endParaRPr>
          </a:p>
          <a:p>
            <a:pPr marL="365760" lvl="0" indent="-283464">
              <a:buClr>
                <a:srgbClr val="3891A7"/>
              </a:buClr>
              <a:buFont typeface="Wingdings 2"/>
              <a:buChar char=""/>
            </a:pPr>
            <a:r>
              <a:rPr lang="ru-RU" sz="2000" dirty="0">
                <a:solidFill>
                  <a:srgbClr val="000000"/>
                </a:solidFill>
                <a:latin typeface="Times New Roman" panose="02020603050405020304" pitchFamily="18" charset="0"/>
              </a:rPr>
              <a:t>Началась Елецкая наступательная операция войск правого крыла Юго-Западного фронта (13-я армия, фронт оперативная группа Ф. Я. Костенко). Северо-восточнее Ельца была сформирована ударная группа 13-й армии (</a:t>
            </a:r>
            <a:r>
              <a:rPr lang="ru-RU" sz="2000" dirty="0" err="1">
                <a:solidFill>
                  <a:srgbClr val="000000"/>
                </a:solidFill>
                <a:latin typeface="Times New Roman" panose="02020603050405020304" pitchFamily="18" charset="0"/>
              </a:rPr>
              <a:t>Городнянский</a:t>
            </a:r>
            <a:r>
              <a:rPr lang="ru-RU" sz="2000" dirty="0">
                <a:solidFill>
                  <a:srgbClr val="000000"/>
                </a:solidFill>
                <a:latin typeface="Times New Roman" panose="02020603050405020304" pitchFamily="18" charset="0"/>
              </a:rPr>
              <a:t>, Авксентий Михайлович) в составе кавалерийской дивизии, стрелковой и танковой бригад. Юго-западнее Ельца, в районе Тербуны, сосредоточивалась оперативная группа фронта (Ф. Я. Костенко)</a:t>
            </a:r>
            <a:r>
              <a:rPr lang="en-US" sz="2000" dirty="0">
                <a:solidFill>
                  <a:srgbClr val="000000"/>
                </a:solidFill>
                <a:latin typeface="Times New Roman" panose="02020603050405020304" pitchFamily="18" charset="0"/>
              </a:rPr>
              <a:t>.</a:t>
            </a:r>
            <a:endParaRPr lang="ru-RU" sz="2000" dirty="0">
              <a:solidFill>
                <a:srgbClr val="000000"/>
              </a:solidFill>
              <a:latin typeface="Times New Roman" panose="02020603050405020304" pitchFamily="18" charset="0"/>
            </a:endParaRPr>
          </a:p>
          <a:p>
            <a:endParaRPr lang="ru-RU" dirty="0"/>
          </a:p>
        </p:txBody>
      </p:sp>
    </p:spTree>
    <p:extLst>
      <p:ext uri="{BB962C8B-B14F-4D97-AF65-F5344CB8AC3E}">
        <p14:creationId xmlns="" xmlns:p14="http://schemas.microsoft.com/office/powerpoint/2010/main" val="23251053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40" y="285728"/>
            <a:ext cx="7498080" cy="1143000"/>
          </a:xfrm>
        </p:spPr>
        <p:txBody>
          <a:bodyPr/>
          <a:lstStyle/>
          <a:p>
            <a:r>
              <a:rPr lang="ru-RU" dirty="0">
                <a:latin typeface="Times New Roman" pitchFamily="18" charset="0"/>
                <a:cs typeface="Times New Roman" pitchFamily="18" charset="0"/>
              </a:rPr>
              <a:t>12 декабря</a:t>
            </a:r>
            <a:endParaRPr lang="ru-RU" dirty="0"/>
          </a:p>
        </p:txBody>
      </p:sp>
      <p:sp>
        <p:nvSpPr>
          <p:cNvPr id="3" name="Содержимое 2"/>
          <p:cNvSpPr>
            <a:spLocks noGrp="1"/>
          </p:cNvSpPr>
          <p:nvPr>
            <p:ph idx="1"/>
          </p:nvPr>
        </p:nvSpPr>
        <p:spPr>
          <a:xfrm>
            <a:off x="1071538" y="1428736"/>
            <a:ext cx="7498080" cy="4800600"/>
          </a:xfrm>
        </p:spPr>
        <p:txBody>
          <a:bodyPr>
            <a:normAutofit/>
          </a:bodyPr>
          <a:lstStyle/>
          <a:p>
            <a:r>
              <a:rPr lang="ru-RU" sz="2000" dirty="0">
                <a:latin typeface="Times New Roman" pitchFamily="18" charset="0"/>
                <a:cs typeface="Times New Roman" pitchFamily="18" charset="0"/>
              </a:rPr>
              <a:t>12 декабря Ставка ВГК направила в войска директиву о подключении к проведению Будапештской операции 3-го Украинского фронта, включении в его состав 46-й армии из состава 2-го Украинского фронта и о дальнейших совместных действиях фронтов с целью окружения будапештской группировки противника и её разгрома.</a:t>
            </a:r>
          </a:p>
        </p:txBody>
      </p:sp>
      <p:pic>
        <p:nvPicPr>
          <p:cNvPr id="4" name="Рисунок 3" descr="191106_original.jpg"/>
          <p:cNvPicPr>
            <a:picLocks noChangeAspect="1"/>
          </p:cNvPicPr>
          <p:nvPr/>
        </p:nvPicPr>
        <p:blipFill>
          <a:blip r:embed="rId2"/>
          <a:stretch>
            <a:fillRect/>
          </a:stretch>
        </p:blipFill>
        <p:spPr>
          <a:xfrm>
            <a:off x="1928794" y="3429000"/>
            <a:ext cx="6678889" cy="3194737"/>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14678" y="285728"/>
            <a:ext cx="7498080" cy="1143000"/>
          </a:xfrm>
        </p:spPr>
        <p:txBody>
          <a:bodyPr/>
          <a:lstStyle/>
          <a:p>
            <a:r>
              <a:rPr lang="ru-RU" dirty="0">
                <a:latin typeface="Times New Roman" pitchFamily="18" charset="0"/>
                <a:cs typeface="Times New Roman" pitchFamily="18" charset="0"/>
              </a:rPr>
              <a:t>14 декабря</a:t>
            </a:r>
            <a:endParaRPr lang="ru-RU" dirty="0"/>
          </a:p>
        </p:txBody>
      </p:sp>
      <p:sp>
        <p:nvSpPr>
          <p:cNvPr id="3" name="Содержимое 2"/>
          <p:cNvSpPr>
            <a:spLocks noGrp="1"/>
          </p:cNvSpPr>
          <p:nvPr>
            <p:ph idx="1"/>
          </p:nvPr>
        </p:nvSpPr>
        <p:spPr>
          <a:xfrm>
            <a:off x="1071538" y="1447800"/>
            <a:ext cx="7862150" cy="4800600"/>
          </a:xfrm>
        </p:spPr>
        <p:txBody>
          <a:bodyPr>
            <a:normAutofit/>
          </a:bodyPr>
          <a:lstStyle/>
          <a:p>
            <a:r>
              <a:rPr lang="ru-RU" sz="2000" dirty="0">
                <a:latin typeface="Times New Roman" pitchFamily="18" charset="0"/>
                <a:cs typeface="Times New Roman" pitchFamily="18" charset="0"/>
              </a:rPr>
              <a:t>В течение 14 декабря на территории ВЕНГРИИ северо-восточнее и севернее города МИШКОЛЦ наши войска, продолжая наступление, овладели городом и узловой железнодорожной станцией СЕРЕНЧ…</a:t>
            </a:r>
          </a:p>
        </p:txBody>
      </p:sp>
      <p:pic>
        <p:nvPicPr>
          <p:cNvPr id="4" name="Рисунок 3" descr="1.jpg"/>
          <p:cNvPicPr>
            <a:picLocks noChangeAspect="1"/>
          </p:cNvPicPr>
          <p:nvPr/>
        </p:nvPicPr>
        <p:blipFill>
          <a:blip r:embed="rId2"/>
          <a:stretch>
            <a:fillRect/>
          </a:stretch>
        </p:blipFill>
        <p:spPr>
          <a:xfrm>
            <a:off x="2000232" y="2714620"/>
            <a:ext cx="6215106" cy="3857652"/>
          </a:xfrm>
          <a:prstGeom prst="rect">
            <a:avLst/>
          </a:prstGeom>
        </p:spPr>
      </p:pic>
      <p:sp>
        <p:nvSpPr>
          <p:cNvPr id="5" name="Блок-схема: процесс 4"/>
          <p:cNvSpPr/>
          <p:nvPr/>
        </p:nvSpPr>
        <p:spPr>
          <a:xfrm>
            <a:off x="3500430" y="6215082"/>
            <a:ext cx="3071834" cy="285752"/>
          </a:xfrm>
          <a:prstGeom prst="flowChartProcess">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solidFill>
                <a:schemeClr val="bg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1802" y="285728"/>
            <a:ext cx="7498080" cy="1143000"/>
          </a:xfrm>
        </p:spPr>
        <p:txBody>
          <a:bodyPr/>
          <a:lstStyle/>
          <a:p>
            <a:r>
              <a:rPr lang="ru-RU" dirty="0">
                <a:latin typeface="Times New Roman" pitchFamily="18" charset="0"/>
                <a:cs typeface="Times New Roman" pitchFamily="18" charset="0"/>
              </a:rPr>
              <a:t>18 декабря</a:t>
            </a:r>
            <a:endParaRPr lang="ru-RU" dirty="0"/>
          </a:p>
        </p:txBody>
      </p:sp>
      <p:sp>
        <p:nvSpPr>
          <p:cNvPr id="3" name="Содержимое 2"/>
          <p:cNvSpPr>
            <a:spLocks noGrp="1"/>
          </p:cNvSpPr>
          <p:nvPr>
            <p:ph idx="1"/>
          </p:nvPr>
        </p:nvSpPr>
        <p:spPr>
          <a:xfrm>
            <a:off x="857224" y="1428736"/>
            <a:ext cx="7498080" cy="4800600"/>
          </a:xfrm>
        </p:spPr>
        <p:txBody>
          <a:bodyPr>
            <a:normAutofit/>
          </a:bodyPr>
          <a:lstStyle/>
          <a:p>
            <a:r>
              <a:rPr lang="ru-RU" sz="2000" dirty="0">
                <a:latin typeface="Times New Roman" pitchFamily="18" charset="0"/>
                <a:cs typeface="Times New Roman" pitchFamily="18" charset="0"/>
              </a:rPr>
              <a:t>В течение 18 декабря на территории ВЕНГРИИ северо-восточнее города МИШКОЛЦ наши войска в результате наступления очистили от противника горно-лесистый район к западу от города ШАТОРАЛЬЯ-УЙХЕЛЬ и вышли на реку ГЕРНАД… Одновременно севернее и северо-западнее города МИШКОЛЦ наши войска с боями заняли более 30 населённых пунктов. Наши войска вышли с юга к границе Венгрии с Чехословакией на фронте протяжением 110 километров и, перейдя границу, заняли на территории Чехословакии населённые пункты БУЗИТА, РЕШТЕ, ЯНОК…</a:t>
            </a:r>
          </a:p>
        </p:txBody>
      </p:sp>
      <p:pic>
        <p:nvPicPr>
          <p:cNvPr id="4" name="Рисунок 3" descr="65b5f95eb34fa8d2a23d5dfdea92abc1_900x_.jpg"/>
          <p:cNvPicPr>
            <a:picLocks noChangeAspect="1"/>
          </p:cNvPicPr>
          <p:nvPr/>
        </p:nvPicPr>
        <p:blipFill>
          <a:blip r:embed="rId2"/>
          <a:stretch>
            <a:fillRect/>
          </a:stretch>
        </p:blipFill>
        <p:spPr>
          <a:xfrm>
            <a:off x="5214942" y="4643446"/>
            <a:ext cx="3714776" cy="2071724"/>
          </a:xfrm>
          <a:prstGeom prst="rect">
            <a:avLst/>
          </a:prstGeom>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71802" y="285728"/>
            <a:ext cx="7498080" cy="1143000"/>
          </a:xfrm>
        </p:spPr>
        <p:txBody>
          <a:bodyPr/>
          <a:lstStyle/>
          <a:p>
            <a:r>
              <a:rPr lang="ru-RU" dirty="0">
                <a:latin typeface="Times New Roman" pitchFamily="18" charset="0"/>
                <a:cs typeface="Times New Roman" pitchFamily="18" charset="0"/>
              </a:rPr>
              <a:t>19 декабря</a:t>
            </a:r>
            <a:endParaRPr lang="ru-RU" dirty="0"/>
          </a:p>
        </p:txBody>
      </p:sp>
      <p:sp>
        <p:nvSpPr>
          <p:cNvPr id="3" name="Содержимое 2"/>
          <p:cNvSpPr>
            <a:spLocks noGrp="1"/>
          </p:cNvSpPr>
          <p:nvPr>
            <p:ph idx="1"/>
          </p:nvPr>
        </p:nvSpPr>
        <p:spPr/>
        <p:txBody>
          <a:bodyPr>
            <a:normAutofit/>
          </a:bodyPr>
          <a:lstStyle/>
          <a:p>
            <a:r>
              <a:rPr lang="ru-RU" sz="2000" dirty="0">
                <a:latin typeface="Times New Roman" pitchFamily="18" charset="0"/>
                <a:cs typeface="Times New Roman" pitchFamily="18" charset="0"/>
              </a:rPr>
              <a:t>В течение 19 декабря на территории Чехословакии восточнее и юго-восточнее города КОШИЦЕ наши войска, преодолевая сопротивление и инженерные заграждения противника в горно-лесистой местности, овладели населёнными пунктами ДАВИДОВ, ЦАБОВ, БАЧКОВ… Одновременно южнее и юго-западнее города КОШИЦЕ наши войска с боями заняли на территории Чехословакии населённые пункты СЕНЬЯ, ПЕРИНА, ВИШНИЙ ЛАНЦ…</a:t>
            </a:r>
          </a:p>
          <a:p>
            <a:r>
              <a:rPr lang="ru-RU" sz="2000" dirty="0">
                <a:latin typeface="Times New Roman" pitchFamily="18" charset="0"/>
                <a:cs typeface="Times New Roman" pitchFamily="18" charset="0"/>
              </a:rPr>
              <a:t>Северо-западнее венгерского города МИШКОЛЦ наши войска овладели на территории Чехословакии населёнными пунктами КРАЛИК, МЕХИ, ФИГА…</a:t>
            </a:r>
          </a:p>
          <a:p>
            <a:endParaRPr lang="ru-RU" sz="2000" dirty="0">
              <a:latin typeface="Times New Roman" pitchFamily="18" charset="0"/>
              <a:cs typeface="Times New Roman" pitchFamily="18" charset="0"/>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40" y="285728"/>
            <a:ext cx="7498080" cy="1143000"/>
          </a:xfrm>
        </p:spPr>
        <p:txBody>
          <a:bodyPr/>
          <a:lstStyle/>
          <a:p>
            <a:r>
              <a:rPr lang="ru-RU" dirty="0">
                <a:latin typeface="Times New Roman" pitchFamily="18" charset="0"/>
                <a:cs typeface="Times New Roman" pitchFamily="18" charset="0"/>
              </a:rPr>
              <a:t>20 декабря</a:t>
            </a:r>
            <a:endParaRPr lang="ru-RU" dirty="0"/>
          </a:p>
        </p:txBody>
      </p:sp>
      <p:sp>
        <p:nvSpPr>
          <p:cNvPr id="3" name="Содержимое 2"/>
          <p:cNvSpPr>
            <a:spLocks noGrp="1"/>
          </p:cNvSpPr>
          <p:nvPr>
            <p:ph idx="1"/>
          </p:nvPr>
        </p:nvSpPr>
        <p:spPr>
          <a:xfrm>
            <a:off x="1000100" y="1447800"/>
            <a:ext cx="7933588" cy="4800600"/>
          </a:xfrm>
        </p:spPr>
        <p:txBody>
          <a:bodyPr>
            <a:normAutofit/>
          </a:bodyPr>
          <a:lstStyle/>
          <a:p>
            <a:r>
              <a:rPr lang="ru-RU" sz="2000" dirty="0">
                <a:latin typeface="Times New Roman" pitchFamily="18" charset="0"/>
                <a:cs typeface="Times New Roman" pitchFamily="18" charset="0"/>
              </a:rPr>
              <a:t>В течение 20 декабря северо-западнее венгерского города МИШКОЛЦ наши войска, продолжая наступление, с боями заняли на территории Чехословакии населённые пункты СТАРНА, ТОРНАЛЯ, БЕГИНЦЕ…</a:t>
            </a:r>
          </a:p>
        </p:txBody>
      </p:sp>
      <p:pic>
        <p:nvPicPr>
          <p:cNvPr id="4" name="Рисунок 3" descr="om252b3396d09fd2_1024.jpg"/>
          <p:cNvPicPr>
            <a:picLocks noChangeAspect="1"/>
          </p:cNvPicPr>
          <p:nvPr/>
        </p:nvPicPr>
        <p:blipFill>
          <a:blip r:embed="rId2"/>
          <a:stretch>
            <a:fillRect/>
          </a:stretch>
        </p:blipFill>
        <p:spPr>
          <a:xfrm>
            <a:off x="2000232" y="2857496"/>
            <a:ext cx="6215106" cy="3754940"/>
          </a:xfrm>
          <a:prstGeom prst="rect">
            <a:avLst/>
          </a:prstGeom>
        </p:spPr>
      </p:pic>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40" y="285728"/>
            <a:ext cx="7498080" cy="1143000"/>
          </a:xfrm>
        </p:spPr>
        <p:txBody>
          <a:bodyPr/>
          <a:lstStyle/>
          <a:p>
            <a:r>
              <a:rPr lang="ru-RU" dirty="0">
                <a:latin typeface="Times New Roman" pitchFamily="18" charset="0"/>
                <a:cs typeface="Times New Roman" pitchFamily="18" charset="0"/>
              </a:rPr>
              <a:t>21 декабря</a:t>
            </a:r>
            <a:endParaRPr lang="ru-RU" dirty="0"/>
          </a:p>
        </p:txBody>
      </p:sp>
      <p:sp>
        <p:nvSpPr>
          <p:cNvPr id="3" name="Содержимое 2"/>
          <p:cNvSpPr>
            <a:spLocks noGrp="1"/>
          </p:cNvSpPr>
          <p:nvPr>
            <p:ph idx="1"/>
          </p:nvPr>
        </p:nvSpPr>
        <p:spPr/>
        <p:txBody>
          <a:bodyPr>
            <a:normAutofit/>
          </a:bodyPr>
          <a:lstStyle/>
          <a:p>
            <a:r>
              <a:rPr lang="ru-RU" sz="2000" dirty="0">
                <a:latin typeface="Times New Roman" pitchFamily="18" charset="0"/>
                <a:cs typeface="Times New Roman" pitchFamily="18" charset="0"/>
              </a:rPr>
              <a:t>В течение 21 декабря на территории ЧЕХОСЛОВАКИИ, восточнее города ЛУЧЕНЕЦ, наши войска в результате наступательных боёв овладели городом и железнодорожным узлом РИМАВСКА СОБОТА, городом и узловой железнодорожной станцией ФЕЛЕДИНЦЕ (ФЕЛЕД)…</a:t>
            </a:r>
          </a:p>
          <a:p>
            <a:r>
              <a:rPr lang="ru-RU" sz="2000" dirty="0">
                <a:latin typeface="Times New Roman" pitchFamily="18" charset="0"/>
                <a:cs typeface="Times New Roman" pitchFamily="18" charset="0"/>
              </a:rPr>
              <a:t>В ВЕНГРИИ, севернее и северо-восточнее города ДЬЕНДЬЕШ, наши войска с упорными боями преодолели горно-лесистый район, заняв при этом более 50 населённых пунктов…</a:t>
            </a:r>
          </a:p>
          <a:p>
            <a:endParaRPr lang="ru-RU" dirty="0"/>
          </a:p>
        </p:txBody>
      </p:sp>
      <p:pic>
        <p:nvPicPr>
          <p:cNvPr id="4" name="Рисунок 3" descr="foto_15-2504261b480104abe7c55a27b472b58e.jpg"/>
          <p:cNvPicPr>
            <a:picLocks noChangeAspect="1"/>
          </p:cNvPicPr>
          <p:nvPr/>
        </p:nvPicPr>
        <p:blipFill>
          <a:blip r:embed="rId2"/>
          <a:stretch>
            <a:fillRect/>
          </a:stretch>
        </p:blipFill>
        <p:spPr>
          <a:xfrm>
            <a:off x="3786182" y="4071942"/>
            <a:ext cx="4728909" cy="2571768"/>
          </a:xfrm>
          <a:prstGeom prst="rect">
            <a:avLst/>
          </a:prstGeom>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40" y="285728"/>
            <a:ext cx="7498080" cy="1143000"/>
          </a:xfrm>
        </p:spPr>
        <p:txBody>
          <a:bodyPr/>
          <a:lstStyle/>
          <a:p>
            <a:r>
              <a:rPr lang="ru-RU" dirty="0">
                <a:latin typeface="Times New Roman" pitchFamily="18" charset="0"/>
                <a:cs typeface="Times New Roman" pitchFamily="18" charset="0"/>
              </a:rPr>
              <a:t>22 декабря</a:t>
            </a:r>
            <a:endParaRPr lang="ru-RU" dirty="0"/>
          </a:p>
        </p:txBody>
      </p:sp>
      <p:sp>
        <p:nvSpPr>
          <p:cNvPr id="3" name="Содержимое 2"/>
          <p:cNvSpPr>
            <a:spLocks noGrp="1"/>
          </p:cNvSpPr>
          <p:nvPr>
            <p:ph idx="1"/>
          </p:nvPr>
        </p:nvSpPr>
        <p:spPr/>
        <p:txBody>
          <a:bodyPr>
            <a:normAutofit/>
          </a:bodyPr>
          <a:lstStyle/>
          <a:p>
            <a:r>
              <a:rPr lang="ru-RU" sz="2000" dirty="0">
                <a:latin typeface="Times New Roman" pitchFamily="18" charset="0"/>
                <a:cs typeface="Times New Roman" pitchFamily="18" charset="0"/>
              </a:rPr>
              <a:t>В течение 22 декабря на территории Чехословакии восточнее города ЛУЧЕНЕЦ наши войска с боями заняли населённые пункты ВИШНЯ КАЛОША, СОБОТКА…</a:t>
            </a:r>
          </a:p>
          <a:p>
            <a:r>
              <a:rPr lang="ru-RU" sz="2000" dirty="0">
                <a:latin typeface="Times New Roman" pitchFamily="18" charset="0"/>
                <a:cs typeface="Times New Roman" pitchFamily="18" charset="0"/>
              </a:rPr>
              <a:t>В ВЕНГРИИ северо-восточнее и севернее города ДЬЕНДЬЕШ наши войска овладели городом и узловой железнодорожной станцией КИШТЕРЕННЕ…</a:t>
            </a:r>
          </a:p>
        </p:txBody>
      </p:sp>
      <p:pic>
        <p:nvPicPr>
          <p:cNvPr id="4" name="Рисунок 3" descr="foto_4-c3a02bf00de7f3a6ab8a252577ab0c2f.jpg"/>
          <p:cNvPicPr>
            <a:picLocks noChangeAspect="1"/>
          </p:cNvPicPr>
          <p:nvPr/>
        </p:nvPicPr>
        <p:blipFill>
          <a:blip r:embed="rId2"/>
          <a:stretch>
            <a:fillRect/>
          </a:stretch>
        </p:blipFill>
        <p:spPr>
          <a:xfrm>
            <a:off x="3428992" y="3429000"/>
            <a:ext cx="5286380" cy="3207147"/>
          </a:xfrm>
          <a:prstGeom prst="rect">
            <a:avLst/>
          </a:prstGeom>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40" y="285728"/>
            <a:ext cx="7498080" cy="1143000"/>
          </a:xfrm>
        </p:spPr>
        <p:txBody>
          <a:bodyPr/>
          <a:lstStyle/>
          <a:p>
            <a:r>
              <a:rPr lang="ru-RU" dirty="0">
                <a:latin typeface="Times New Roman" pitchFamily="18" charset="0"/>
                <a:cs typeface="Times New Roman" pitchFamily="18" charset="0"/>
              </a:rPr>
              <a:t>23 декабря</a:t>
            </a:r>
            <a:endParaRPr lang="ru-RU" dirty="0"/>
          </a:p>
        </p:txBody>
      </p:sp>
      <p:sp>
        <p:nvSpPr>
          <p:cNvPr id="3" name="Содержимое 2"/>
          <p:cNvSpPr>
            <a:spLocks noGrp="1"/>
          </p:cNvSpPr>
          <p:nvPr>
            <p:ph idx="1"/>
          </p:nvPr>
        </p:nvSpPr>
        <p:spPr/>
        <p:txBody>
          <a:bodyPr>
            <a:normAutofit fontScale="62500" lnSpcReduction="20000"/>
          </a:bodyPr>
          <a:lstStyle/>
          <a:p>
            <a:r>
              <a:rPr lang="ru-RU" dirty="0">
                <a:latin typeface="Times New Roman" pitchFamily="18" charset="0"/>
                <a:cs typeface="Times New Roman" pitchFamily="18" charset="0"/>
              </a:rPr>
              <a:t>В течение 23 декабря на территории ВЕНГРИИ севернее города ДЬЕНДЬЕШ наши войска, продолжая наступление в трудных условиях горно-лесистой местности, овладели населёнными пунктами КРИШШИКАТОР, САЛАЙКА, ИШТЕНМЕЗЕИЕ…</a:t>
            </a:r>
          </a:p>
          <a:p>
            <a:r>
              <a:rPr lang="ru-RU" dirty="0">
                <a:latin typeface="Times New Roman" pitchFamily="18" charset="0"/>
                <a:cs typeface="Times New Roman" pitchFamily="18" charset="0"/>
              </a:rPr>
              <a:t>Севернее БУДАПЕШТА наши войска с упорными боями преодолели горно-лесистый район между чехословацким городом ШАХЫ и ДУНАЕМ и вышли на реку ИПЕЛЬ, заняв при этом населённые пункты БЕРНЕЦЕ, НАДЬБЕРЖЕНЬ, НОШПАЛЛАГ… В районе западнее ШАХЫ наши войска успешно отбивали контратаки крупных танковых соединений противника и нанесли ему тяжёлый урон в живой силе и технике.</a:t>
            </a:r>
          </a:p>
          <a:p>
            <a:r>
              <a:rPr lang="ru-RU" dirty="0">
                <a:latin typeface="Times New Roman" pitchFamily="18" charset="0"/>
                <a:cs typeface="Times New Roman" pitchFamily="18" charset="0"/>
              </a:rPr>
              <a:t>Юго-западнее БУДАПЕШТА в районе города СЕКЕШФЕХЕРВАР наши войска, перейдя в наступление, завязали серьёзные бои с крупными пехотными и танковыми соединениями противника</a:t>
            </a:r>
            <a:r>
              <a:rPr lang="ru-RU" dirty="0"/>
              <a:t>.</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40" y="285728"/>
            <a:ext cx="7498080" cy="1143000"/>
          </a:xfrm>
        </p:spPr>
        <p:txBody>
          <a:bodyPr/>
          <a:lstStyle/>
          <a:p>
            <a:r>
              <a:rPr lang="ru-RU" dirty="0">
                <a:latin typeface="Times New Roman" pitchFamily="18" charset="0"/>
                <a:cs typeface="Times New Roman" pitchFamily="18" charset="0"/>
              </a:rPr>
              <a:t>24 декабря</a:t>
            </a:r>
            <a:endParaRPr lang="ru-RU" dirty="0"/>
          </a:p>
        </p:txBody>
      </p:sp>
      <p:sp>
        <p:nvSpPr>
          <p:cNvPr id="3" name="Содержимое 2"/>
          <p:cNvSpPr>
            <a:spLocks noGrp="1"/>
          </p:cNvSpPr>
          <p:nvPr>
            <p:ph idx="1"/>
          </p:nvPr>
        </p:nvSpPr>
        <p:spPr/>
        <p:txBody>
          <a:bodyPr>
            <a:normAutofit fontScale="62500" lnSpcReduction="20000"/>
          </a:bodyPr>
          <a:lstStyle/>
          <a:p>
            <a:r>
              <a:rPr lang="ru-RU" dirty="0">
                <a:latin typeface="Times New Roman" pitchFamily="18" charset="0"/>
                <a:cs typeface="Times New Roman" pitchFamily="18" charset="0"/>
              </a:rPr>
              <a:t>В течение 24 декабря в Венгрии севернее города ДЬЕНДЬЕШ наши войска овладели населёнными пунктами СИЛАКСО, ДОМАХАЗА, СЕДЕРКЕНЬ…</a:t>
            </a:r>
          </a:p>
          <a:p>
            <a:r>
              <a:rPr lang="ru-RU" dirty="0">
                <a:latin typeface="Times New Roman" pitchFamily="18" charset="0"/>
                <a:cs typeface="Times New Roman" pitchFamily="18" charset="0"/>
              </a:rPr>
              <a:t>На территории Чехословакии севернее и северо-западнее города ШАХЫ наши войска овладели городом и узловой железнодорожной станцией ЛЕВИЦЕ… Одновременно западнее ШАХЫ наши войска успешно отбивали контратаки крупных танковых соединений противника и нанесли ему большой урон в живой силе и технике.</a:t>
            </a:r>
          </a:p>
          <a:p>
            <a:r>
              <a:rPr lang="ru-RU" dirty="0">
                <a:latin typeface="Times New Roman" pitchFamily="18" charset="0"/>
                <a:cs typeface="Times New Roman" pitchFamily="18" charset="0"/>
              </a:rPr>
              <a:t>Войска 3-го УКРАИНСКОГО фронта, прорвав сильно укреплённую оборону противника юго-западнее БУДАПЕШТА, за три дня наступления продвинулись вперёд до 40 километров. В ходе наступления войска фронта штурмом овладели городами СЕКЕШФЕХЕРВАР и БИЧКЕ — крупными узлами коммуникаций и важными опорными пунктами обороны противника, отрезав тем самым основные пути отхода на запад Будапештской группировке немецко-венгерских войск…</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40" y="285728"/>
            <a:ext cx="7498080" cy="1143000"/>
          </a:xfrm>
        </p:spPr>
        <p:txBody>
          <a:bodyPr/>
          <a:lstStyle/>
          <a:p>
            <a:r>
              <a:rPr lang="ru-RU" dirty="0">
                <a:latin typeface="Times New Roman" pitchFamily="18" charset="0"/>
                <a:cs typeface="Times New Roman" pitchFamily="18" charset="0"/>
              </a:rPr>
              <a:t>25 декабря</a:t>
            </a:r>
            <a:endParaRPr lang="ru-RU" dirty="0"/>
          </a:p>
        </p:txBody>
      </p:sp>
      <p:sp>
        <p:nvSpPr>
          <p:cNvPr id="3" name="Содержимое 2"/>
          <p:cNvSpPr>
            <a:spLocks noGrp="1"/>
          </p:cNvSpPr>
          <p:nvPr>
            <p:ph idx="1"/>
          </p:nvPr>
        </p:nvSpPr>
        <p:spPr/>
        <p:txBody>
          <a:bodyPr>
            <a:normAutofit/>
          </a:bodyPr>
          <a:lstStyle/>
          <a:p>
            <a:r>
              <a:rPr lang="ru-RU" sz="2000" dirty="0">
                <a:latin typeface="Times New Roman" pitchFamily="18" charset="0"/>
                <a:cs typeface="Times New Roman" pitchFamily="18" charset="0"/>
              </a:rPr>
              <a:t>В течение 25 декабря на территории ЧЕХОСЛОВАКИИ северо-западнее и западнее города ШАХЫ наши войска с боями заняли населённые пункты МЕРОВЦЕ, ГОКОВЦЕ, СУДОВЦЕ…</a:t>
            </a:r>
          </a:p>
          <a:p>
            <a:r>
              <a:rPr lang="ru-RU" sz="2000" dirty="0">
                <a:latin typeface="Times New Roman" pitchFamily="18" charset="0"/>
                <a:cs typeface="Times New Roman" pitchFamily="18" charset="0"/>
              </a:rPr>
              <a:t>В ВЕНГРИИ юго-западнее и западнее БУДАПЕШТА наши войска, развивая успешное наступление, с боями заняли более 40 населённых пунктов, в там числе ЭРД, НАДЬТЕТЕНЬ, ДИОШД… и железнодорожные станции ЭРД, ТИННИЕ, ЛЕАНИВАР, МОХА. Таким образом, наши войска перерезали все железнодорожные магистрали, идущие из БУДАПЕШТА на запад.</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a:extLst>
              <a:ext uri="{FF2B5EF4-FFF2-40B4-BE49-F238E27FC236}">
                <a16:creationId xmlns="" xmlns:a16="http://schemas.microsoft.com/office/drawing/2014/main" id="{BBEEB60E-A9BA-4489-A358-FB1663710931}"/>
              </a:ext>
            </a:extLst>
          </p:cNvPr>
          <p:cNvSpPr>
            <a:spLocks noGrp="1"/>
          </p:cNvSpPr>
          <p:nvPr>
            <p:ph type="ctrTitle"/>
          </p:nvPr>
        </p:nvSpPr>
        <p:spPr>
          <a:xfrm>
            <a:off x="3419872" y="359898"/>
            <a:ext cx="5419328" cy="764846"/>
          </a:xfrm>
        </p:spPr>
        <p:txBody>
          <a:bodyPr/>
          <a:lstStyle/>
          <a:p>
            <a:r>
              <a:rPr lang="ru-RU" dirty="0">
                <a:solidFill>
                  <a:srgbClr val="4F271C">
                    <a:satMod val="130000"/>
                  </a:srgbClr>
                </a:solidFill>
                <a:latin typeface="Times New Roman" pitchFamily="18" charset="0"/>
                <a:cs typeface="Times New Roman" pitchFamily="18" charset="0"/>
              </a:rPr>
              <a:t>7 декабря</a:t>
            </a:r>
            <a:endParaRPr lang="ru-RU" dirty="0"/>
          </a:p>
        </p:txBody>
      </p:sp>
      <p:sp>
        <p:nvSpPr>
          <p:cNvPr id="3" name="Подзаголовок 2">
            <a:extLst>
              <a:ext uri="{FF2B5EF4-FFF2-40B4-BE49-F238E27FC236}">
                <a16:creationId xmlns="" xmlns:a16="http://schemas.microsoft.com/office/drawing/2014/main" id="{E475C114-7378-4345-9A60-AF22C2467EC1}"/>
              </a:ext>
            </a:extLst>
          </p:cNvPr>
          <p:cNvSpPr>
            <a:spLocks noGrp="1"/>
          </p:cNvSpPr>
          <p:nvPr>
            <p:ph type="subTitle" idx="1"/>
          </p:nvPr>
        </p:nvSpPr>
        <p:spPr>
          <a:xfrm>
            <a:off x="1432560" y="1268760"/>
            <a:ext cx="7406640" cy="1584176"/>
          </a:xfrm>
        </p:spPr>
        <p:txBody>
          <a:bodyPr/>
          <a:lstStyle/>
          <a:p>
            <a:pPr marL="365760" lvl="0" indent="-283464">
              <a:buClr>
                <a:srgbClr val="3891A7"/>
              </a:buClr>
              <a:buFont typeface="Wingdings 2"/>
              <a:buChar char=""/>
            </a:pPr>
            <a:r>
              <a:rPr lang="ru-RU" sz="1800" dirty="0">
                <a:solidFill>
                  <a:srgbClr val="000000"/>
                </a:solidFill>
                <a:latin typeface="Times New Roman" panose="02020603050405020304" pitchFamily="18" charset="0"/>
              </a:rPr>
              <a:t>10-я армия (Голиков, Филипп Иванович) и 1-й гвардейский кавалерийский корпус (Белов, Павел Алексеевич) вынудили соединения 2-й танковой армии (Гудериан, </a:t>
            </a:r>
            <a:r>
              <a:rPr lang="ru-RU" sz="1800" dirty="0" err="1">
                <a:solidFill>
                  <a:srgbClr val="000000"/>
                </a:solidFill>
                <a:latin typeface="Times New Roman" panose="02020603050405020304" pitchFamily="18" charset="0"/>
              </a:rPr>
              <a:t>Гейнц</a:t>
            </a:r>
            <a:r>
              <a:rPr lang="ru-RU" sz="1800" dirty="0">
                <a:solidFill>
                  <a:srgbClr val="000000"/>
                </a:solidFill>
                <a:latin typeface="Times New Roman" panose="02020603050405020304" pitchFamily="18" charset="0"/>
              </a:rPr>
              <a:t>) 7 декабря 1941 г. оставить город Михайлов и начать отход от Тулы. 10-я армия выбила противника и из посёлка Серебряные Пруды.</a:t>
            </a:r>
            <a:endParaRPr lang="ru-RU" sz="1800" dirty="0">
              <a:solidFill>
                <a:prstClr val="black"/>
              </a:solidFill>
            </a:endParaRPr>
          </a:p>
          <a:p>
            <a:endParaRPr lang="ru-RU" dirty="0"/>
          </a:p>
        </p:txBody>
      </p:sp>
      <p:pic>
        <p:nvPicPr>
          <p:cNvPr id="4098" name="Picture 2">
            <a:extLst>
              <a:ext uri="{FF2B5EF4-FFF2-40B4-BE49-F238E27FC236}">
                <a16:creationId xmlns="" xmlns:a16="http://schemas.microsoft.com/office/drawing/2014/main" id="{D60B0768-F43B-4E99-821D-BC1F4A25C442}"/>
              </a:ext>
            </a:extLst>
          </p:cNvPr>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267744" y="2704572"/>
            <a:ext cx="5995392" cy="37935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3889113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40" y="285728"/>
            <a:ext cx="7498080" cy="1143000"/>
          </a:xfrm>
        </p:spPr>
        <p:txBody>
          <a:bodyPr/>
          <a:lstStyle/>
          <a:p>
            <a:r>
              <a:rPr lang="ru-RU" dirty="0">
                <a:latin typeface="Times New Roman" pitchFamily="18" charset="0"/>
                <a:cs typeface="Times New Roman" pitchFamily="18" charset="0"/>
              </a:rPr>
              <a:t>26 декабря</a:t>
            </a:r>
            <a:endParaRPr lang="ru-RU" dirty="0"/>
          </a:p>
        </p:txBody>
      </p:sp>
      <p:sp>
        <p:nvSpPr>
          <p:cNvPr id="3" name="Содержимое 2"/>
          <p:cNvSpPr>
            <a:spLocks noGrp="1"/>
          </p:cNvSpPr>
          <p:nvPr>
            <p:ph idx="1"/>
          </p:nvPr>
        </p:nvSpPr>
        <p:spPr/>
        <p:txBody>
          <a:bodyPr>
            <a:normAutofit/>
          </a:bodyPr>
          <a:lstStyle/>
          <a:p>
            <a:r>
              <a:rPr lang="ru-RU" sz="2000" dirty="0">
                <a:latin typeface="Times New Roman" pitchFamily="18" charset="0"/>
                <a:cs typeface="Times New Roman" pitchFamily="18" charset="0"/>
              </a:rPr>
              <a:t>В течение 26 декабря на территории ВЕНГРИИ, севернее города ДЬЕНДЬЕШ, наши войска овладели городом и железнодорожной станцией ШАЛГО-ТАРЬЯН…</a:t>
            </a:r>
          </a:p>
          <a:p>
            <a:r>
              <a:rPr lang="ru-RU" sz="2000" dirty="0">
                <a:latin typeface="Times New Roman" pitchFamily="18" charset="0"/>
                <a:cs typeface="Times New Roman" pitchFamily="18" charset="0"/>
              </a:rPr>
              <a:t>В ЧЕХОСЛОВАКИИ северо-западнее и западнее города ШАХЫ наши войска с боями заняли несколько населённых пунктов и среди них ШАЛМОШ, ЧАЙКОВ, РЫБНИК…</a:t>
            </a:r>
          </a:p>
          <a:p>
            <a:r>
              <a:rPr lang="ru-RU" sz="2000" dirty="0">
                <a:latin typeface="Times New Roman" pitchFamily="18" charset="0"/>
                <a:cs typeface="Times New Roman" pitchFamily="18" charset="0"/>
              </a:rPr>
              <a:t>Войска 3-го УКРАИНСКОГО фронта, развивая наступление в обход БУДАПЕШТА с запада, вышли к реке ДУНАЙ, овладев при этом городом и железнодорожной станцией ЕСТЕРГОМ, населёнными пунктами и железнодорожными станциями ДОРОГ и ТАТ и тем самым завершили окружение Будапештской группировки противника. Войска фронта с боями заняли западные пригороды БУДАПЕШТА — БУДАФОК, БУДАЕРШ, ЗУГЛИГЭТ…</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40" y="285728"/>
            <a:ext cx="7498080" cy="1143000"/>
          </a:xfrm>
        </p:spPr>
        <p:txBody>
          <a:bodyPr/>
          <a:lstStyle/>
          <a:p>
            <a:r>
              <a:rPr lang="ru-RU" dirty="0">
                <a:latin typeface="Times New Roman" pitchFamily="18" charset="0"/>
                <a:cs typeface="Times New Roman" pitchFamily="18" charset="0"/>
              </a:rPr>
              <a:t>27 декабря</a:t>
            </a:r>
            <a:endParaRPr lang="ru-RU" dirty="0"/>
          </a:p>
        </p:txBody>
      </p:sp>
      <p:sp>
        <p:nvSpPr>
          <p:cNvPr id="3" name="Содержимое 2"/>
          <p:cNvSpPr>
            <a:spLocks noGrp="1"/>
          </p:cNvSpPr>
          <p:nvPr>
            <p:ph idx="1"/>
          </p:nvPr>
        </p:nvSpPr>
        <p:spPr>
          <a:xfrm>
            <a:off x="1357290" y="1285860"/>
            <a:ext cx="7498080" cy="4800600"/>
          </a:xfrm>
        </p:spPr>
        <p:txBody>
          <a:bodyPr>
            <a:noAutofit/>
          </a:bodyPr>
          <a:lstStyle/>
          <a:p>
            <a:r>
              <a:rPr lang="ru-RU" sz="1800" dirty="0">
                <a:latin typeface="Times New Roman" pitchFamily="18" charset="0"/>
                <a:cs typeface="Times New Roman" pitchFamily="18" charset="0"/>
              </a:rPr>
              <a:t>В течение 27 декабря на территории ЧЕХОСЛОВАКИИ восточнее города ШАХЫ наши войска с боями заняли населённые пункты КОЛАРИ, ВЕЛИКАЯ НАЛОМИЛ, НОСИГИ… Одновременно юго-западнее ШАХЫ наши войска вели успешные бои по очищению от противника района между реками ИПЕЛЬ и ГРОН…</a:t>
            </a:r>
          </a:p>
          <a:p>
            <a:r>
              <a:rPr lang="ru-RU" sz="1800" dirty="0">
                <a:latin typeface="Times New Roman" pitchFamily="18" charset="0"/>
                <a:cs typeface="Times New Roman" pitchFamily="18" charset="0"/>
              </a:rPr>
              <a:t>В районе БУДАПЕШТА наши войска вели бои по уничтожению окружённой группировки противника… Одновременно наши войска, форсировав восточный рукав ДУНАЯ севернее БУДАПЕШТА, овладели островом с населёнными пунктами ТОТФАЛУ, ПОЧМЕДЬЕР, СИГЕТМО-НОШТОР и вошли в связь с частями, занявшими СЕНТЕНДРЕ на западном берегу ДУНАЯ. Таким образом, в ходе наступательных боёв наши войска расчленили окружённую группировку противника на две части, одну из которых загнали в горно-лесистый район в излучине ДУНАЯ севернее БУДАПЕШТА и другую зажали в тиски в городе БУДАПЕШТЕ…</a:t>
            </a:r>
          </a:p>
          <a:p>
            <a:r>
              <a:rPr lang="ru-RU" sz="1800" dirty="0">
                <a:latin typeface="Times New Roman" pitchFamily="18" charset="0"/>
                <a:cs typeface="Times New Roman" pitchFamily="18" charset="0"/>
              </a:rPr>
              <a:t>Севернее города СЕКЕШФЕХЕРВАР наши войска с упорными боями очищали от противника горно-лесистый район, заняв при этом город и железнодорожную станцию ФЕЛЬШЕ ГАЛЛА…</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40" y="285728"/>
            <a:ext cx="7498080" cy="1143000"/>
          </a:xfrm>
        </p:spPr>
        <p:txBody>
          <a:bodyPr/>
          <a:lstStyle/>
          <a:p>
            <a:r>
              <a:rPr lang="ru-RU" dirty="0">
                <a:latin typeface="Times New Roman" pitchFamily="18" charset="0"/>
                <a:cs typeface="Times New Roman" pitchFamily="18" charset="0"/>
              </a:rPr>
              <a:t>28 декабря</a:t>
            </a:r>
            <a:endParaRPr lang="ru-RU" dirty="0"/>
          </a:p>
        </p:txBody>
      </p:sp>
      <p:sp>
        <p:nvSpPr>
          <p:cNvPr id="3" name="Содержимое 2"/>
          <p:cNvSpPr>
            <a:spLocks noGrp="1"/>
          </p:cNvSpPr>
          <p:nvPr>
            <p:ph idx="1"/>
          </p:nvPr>
        </p:nvSpPr>
        <p:spPr/>
        <p:txBody>
          <a:bodyPr>
            <a:noAutofit/>
          </a:bodyPr>
          <a:lstStyle/>
          <a:p>
            <a:r>
              <a:rPr lang="ru-RU" sz="1800" dirty="0">
                <a:latin typeface="Times New Roman" pitchFamily="18" charset="0"/>
                <a:cs typeface="Times New Roman" pitchFamily="18" charset="0"/>
              </a:rPr>
              <a:t>В течение 28 декабря на территории ВЕНГРИИ северо-западнее ДЬЕНДЬЕШ, наши войска, сломив сопротивление противника, овладели городом и железнодорожной станцией СЕЧЕНЬ…</a:t>
            </a:r>
          </a:p>
          <a:p>
            <a:r>
              <a:rPr lang="ru-RU" sz="1800" dirty="0">
                <a:latin typeface="Times New Roman" pitchFamily="18" charset="0"/>
                <a:cs typeface="Times New Roman" pitchFamily="18" charset="0"/>
              </a:rPr>
              <a:t>В ЧЕХОСЛОВАКИИ, северо-восточнее города ШАХЫ, наши войска, действуя в трудных условиях горно-лесистой местности, заняли населённые пункты ТРЕБУШОВЦЕ, ИНАМ, ДУРКОВЦЕ… Одновременно юго-западнее ШАХЫ наши войска в результате упорных боёв очистили от противника район между реками ИПЕЛЬ и ГРОН… Таким образом, наши войска вышли на восточный берег реки ГРОН от города ЛЕВИЦЕ до ДУНАЯ…</a:t>
            </a:r>
          </a:p>
          <a:p>
            <a:r>
              <a:rPr lang="ru-RU" sz="1800" dirty="0">
                <a:latin typeface="Times New Roman" pitchFamily="18" charset="0"/>
                <a:cs typeface="Times New Roman" pitchFamily="18" charset="0"/>
              </a:rPr>
              <a:t>В районе БУДАПЕШТА наши войска, продолжая бои по уничтожению окружённой группировки противника… Одновременно наши войска вели бои по уничтожению окружённых частей противника в горно-лесистом районе в излучине ДУНАЯ севернее БУДАПЕШТА…</a:t>
            </a:r>
          </a:p>
          <a:p>
            <a:r>
              <a:rPr lang="ru-RU" sz="1800" dirty="0">
                <a:latin typeface="Times New Roman" pitchFamily="18" charset="0"/>
                <a:cs typeface="Times New Roman" pitchFamily="18" charset="0"/>
              </a:rPr>
              <a:t>Севернее города СЕКЕШФЕХЕРВАР наши войска очистили от противника горно-лесистый район ВЭРТЭШХЕДЬШЭГ… К юго-западу от города СЕКЕШФЕХЕРВАР наши войска заняли город и железнодорожную станцию ПОЛГАРДЬ…</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40" y="285728"/>
            <a:ext cx="7498080" cy="1143000"/>
          </a:xfrm>
        </p:spPr>
        <p:txBody>
          <a:bodyPr/>
          <a:lstStyle/>
          <a:p>
            <a:r>
              <a:rPr lang="ru-RU" dirty="0">
                <a:latin typeface="Times New Roman" pitchFamily="18" charset="0"/>
                <a:cs typeface="Times New Roman" pitchFamily="18" charset="0"/>
              </a:rPr>
              <a:t>29 декабря</a:t>
            </a:r>
            <a:endParaRPr lang="ru-RU" dirty="0"/>
          </a:p>
        </p:txBody>
      </p:sp>
      <p:sp>
        <p:nvSpPr>
          <p:cNvPr id="3" name="Содержимое 2"/>
          <p:cNvSpPr>
            <a:spLocks noGrp="1"/>
          </p:cNvSpPr>
          <p:nvPr>
            <p:ph idx="1"/>
          </p:nvPr>
        </p:nvSpPr>
        <p:spPr/>
        <p:txBody>
          <a:bodyPr>
            <a:normAutofit fontScale="62500" lnSpcReduction="20000"/>
          </a:bodyPr>
          <a:lstStyle/>
          <a:p>
            <a:r>
              <a:rPr lang="ru-RU" dirty="0">
                <a:latin typeface="Times New Roman" pitchFamily="18" charset="0"/>
                <a:cs typeface="Times New Roman" pitchFamily="18" charset="0"/>
              </a:rPr>
              <a:t>В течение 29 декабря на территории ЧЕХОСЛОВАКИИ юго-восточнее города ЛУЧЕНЕЦ наши войска с боями продвигались вперёд и заняли населённые пункты ШИД, ЧОМА, БЬЕНА…</a:t>
            </a:r>
          </a:p>
          <a:p>
            <a:r>
              <a:rPr lang="ru-RU" dirty="0">
                <a:latin typeface="Times New Roman" pitchFamily="18" charset="0"/>
                <a:cs typeface="Times New Roman" pitchFamily="18" charset="0"/>
              </a:rPr>
              <a:t>Северо-восточнее чехословацкого города ШАХЫ наши войска, в результате наступательных боёв, овладели населёнными пунктами МАЛАЯ ЧАЛОМИЯ, ХРАСТИНЦЕ…</a:t>
            </a:r>
          </a:p>
          <a:p>
            <a:r>
              <a:rPr lang="ru-RU" dirty="0">
                <a:latin typeface="Times New Roman" pitchFamily="18" charset="0"/>
                <a:cs typeface="Times New Roman" pitchFamily="18" charset="0"/>
              </a:rPr>
              <a:t>Одновременно юго-западнее ШАХЫ наши войска, форсировав реку ГРОН, захватили плацдарм на западном берегу реки с населёнными пунктами НАНА, ПАРКАНЬ…</a:t>
            </a:r>
          </a:p>
          <a:p>
            <a:r>
              <a:rPr lang="ru-RU" dirty="0">
                <a:latin typeface="Times New Roman" pitchFamily="18" charset="0"/>
                <a:cs typeface="Times New Roman" pitchFamily="18" charset="0"/>
              </a:rPr>
              <a:t>В районе БУДАПЕШТА наши войска, продолжая бои по уничтожению окружённой группировки противника, ворвались в западную часть города, где заняли несколько кварталов. Одновременно наши войска вели успешные бои по уничтожению окружённых частей противника в горно-лесистом районе в излучине ДУНАЯ севернее БУДАПЕШТА…</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40" y="285728"/>
            <a:ext cx="7498080" cy="1143000"/>
          </a:xfrm>
        </p:spPr>
        <p:txBody>
          <a:bodyPr/>
          <a:lstStyle/>
          <a:p>
            <a:r>
              <a:rPr lang="ru-RU" dirty="0">
                <a:latin typeface="Times New Roman" pitchFamily="18" charset="0"/>
                <a:cs typeface="Times New Roman" pitchFamily="18" charset="0"/>
              </a:rPr>
              <a:t>30 декабря</a:t>
            </a:r>
            <a:endParaRPr lang="ru-RU" dirty="0"/>
          </a:p>
        </p:txBody>
      </p:sp>
      <p:sp>
        <p:nvSpPr>
          <p:cNvPr id="3" name="Содержимое 2"/>
          <p:cNvSpPr>
            <a:spLocks noGrp="1"/>
          </p:cNvSpPr>
          <p:nvPr>
            <p:ph idx="1"/>
          </p:nvPr>
        </p:nvSpPr>
        <p:spPr>
          <a:xfrm>
            <a:off x="1142976" y="1428736"/>
            <a:ext cx="7498080" cy="4800600"/>
          </a:xfrm>
        </p:spPr>
        <p:txBody>
          <a:bodyPr>
            <a:normAutofit fontScale="62500" lnSpcReduction="20000"/>
          </a:bodyPr>
          <a:lstStyle/>
          <a:p>
            <a:r>
              <a:rPr lang="ru-RU" dirty="0">
                <a:latin typeface="Times New Roman" pitchFamily="18" charset="0"/>
                <a:cs typeface="Times New Roman" pitchFamily="18" charset="0"/>
              </a:rPr>
              <a:t>В течение 30 декабря юго-восточнее и южнее города ЛУЧЕНЕЦ наши войска овладели на территории Чехословакии населёнными пунктами ШАВОЛЬ, ФИЛЯКОВО, БИСКУПИЦЕ… Одновременно юго-западнее города ЛУЧЕНЕЦ наши войска заняли на территории Чехословакии населённые пункты 3АГОРА, ЖЕЛОВЦЕ, БЕЛУЙЯ…</a:t>
            </a:r>
          </a:p>
          <a:p>
            <a:r>
              <a:rPr lang="ru-RU" dirty="0">
                <a:latin typeface="Times New Roman" pitchFamily="18" charset="0"/>
                <a:cs typeface="Times New Roman" pitchFamily="18" charset="0"/>
              </a:rPr>
              <a:t>В районе БУДАПЕШТА наши войска вели упорные бои по уничтожению окружённой группировки противника, в ходе которых овладели несколькими кварталами в западной и восточной части города. Одновременно наши войска завершали ликвидацию окружённых частей противника в излучине ДУНАЯ северо-западнее БУДАПЕШТА…</a:t>
            </a:r>
          </a:p>
          <a:p>
            <a:r>
              <a:rPr lang="ru-RU" dirty="0">
                <a:latin typeface="Times New Roman" pitchFamily="18" charset="0"/>
                <a:cs typeface="Times New Roman" pitchFamily="18" charset="0"/>
              </a:rPr>
              <a:t>ПРОВОКАЦИОННОЕ И ЗЛОДЕЙСКОЕ УБИЙСТВО НЕМЦАМИ СОВЕТСКИХ ПАРЛАМЕНТЕРОВ В РАЙОНЕ БУДАПЕШТА…</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43240" y="285728"/>
            <a:ext cx="7498080" cy="1143000"/>
          </a:xfrm>
        </p:spPr>
        <p:txBody>
          <a:bodyPr/>
          <a:lstStyle/>
          <a:p>
            <a:r>
              <a:rPr lang="ru-RU" dirty="0">
                <a:latin typeface="Times New Roman" pitchFamily="18" charset="0"/>
                <a:cs typeface="Times New Roman" pitchFamily="18" charset="0"/>
              </a:rPr>
              <a:t>31 декабря</a:t>
            </a:r>
            <a:endParaRPr lang="ru-RU" dirty="0"/>
          </a:p>
        </p:txBody>
      </p:sp>
      <p:sp>
        <p:nvSpPr>
          <p:cNvPr id="3" name="Содержимое 2"/>
          <p:cNvSpPr>
            <a:spLocks noGrp="1"/>
          </p:cNvSpPr>
          <p:nvPr>
            <p:ph idx="1"/>
          </p:nvPr>
        </p:nvSpPr>
        <p:spPr>
          <a:xfrm>
            <a:off x="857224" y="1447800"/>
            <a:ext cx="8076464" cy="4338654"/>
          </a:xfrm>
        </p:spPr>
        <p:txBody>
          <a:bodyPr>
            <a:normAutofit/>
          </a:bodyPr>
          <a:lstStyle/>
          <a:p>
            <a:r>
              <a:rPr lang="ru-RU" sz="2000" dirty="0">
                <a:latin typeface="Times New Roman" pitchFamily="18" charset="0"/>
                <a:cs typeface="Times New Roman" pitchFamily="18" charset="0"/>
              </a:rPr>
              <a:t>В течение 31 декабря юго-восточнее и южнее города ЛУЧЕНЕЦ наши войска овладели на территории Чехословакии населёнными пунктами БОЗИТА, КУРТАНИ, СУГА… Одновременно юго-западнее города ЛУЧЕНЕЦ наши войска овладели на территории Чехословакии населёнными пунктами ЧЕЛАРИ, ГЛАБОШОВЦЕ, ЗОМБОР… Таким образом, наши войска полностью очистили от противника венгерскую территорию от устья реки ИПЕЛЬ до пограничного города ШАТОРАЛЬЯ-УЙХЕЛЬ…</a:t>
            </a:r>
          </a:p>
          <a:p>
            <a:r>
              <a:rPr lang="ru-RU" sz="2000" dirty="0">
                <a:latin typeface="Times New Roman" pitchFamily="18" charset="0"/>
                <a:cs typeface="Times New Roman" pitchFamily="18" charset="0"/>
              </a:rPr>
              <a:t>В районе БУДАПЕШТА наши войска вели бои по уничтожению окружённой группировки противника, в ходе которых заняли более 300 кварталов в западной части города. Одновременно наши войска закончили ликвидацию окружённых частей противника в горно-лесистом районе северо-западнее БУДАПЕШТА…</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Рисунок 6" descr="cff2971s-1920.jpg"/>
          <p:cNvPicPr>
            <a:picLocks noChangeAspect="1"/>
          </p:cNvPicPr>
          <p:nvPr/>
        </p:nvPicPr>
        <p:blipFill>
          <a:blip r:embed="rId3"/>
          <a:srcRect t="15338"/>
          <a:stretch>
            <a:fillRect/>
          </a:stretch>
        </p:blipFill>
        <p:spPr>
          <a:xfrm>
            <a:off x="3786182" y="0"/>
            <a:ext cx="4657725" cy="3943321"/>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214</TotalTime>
  <Words>7153</Words>
  <Application>Microsoft Office PowerPoint</Application>
  <PresentationFormat>Экран (4:3)</PresentationFormat>
  <Paragraphs>272</Paragraphs>
  <Slides>96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96</vt:i4>
      </vt:variant>
    </vt:vector>
  </HeadingPairs>
  <TitlesOfParts>
    <vt:vector size="97" baseType="lpstr">
      <vt:lpstr>Солнцестояние</vt:lpstr>
      <vt:lpstr>КАЛЕНДАРЬ ПОБЕДЫ Декабрь 1941-1944 г.г.</vt:lpstr>
      <vt:lpstr>Декабрь 1941 года</vt:lpstr>
      <vt:lpstr>1 декабря </vt:lpstr>
      <vt:lpstr>2 декабря</vt:lpstr>
      <vt:lpstr>3 декабря</vt:lpstr>
      <vt:lpstr>4 декабря</vt:lpstr>
      <vt:lpstr>5 декабря</vt:lpstr>
      <vt:lpstr>6 декабря</vt:lpstr>
      <vt:lpstr>7 декабря</vt:lpstr>
      <vt:lpstr>8 декабря</vt:lpstr>
      <vt:lpstr>9 декабря</vt:lpstr>
      <vt:lpstr>10 декабря</vt:lpstr>
      <vt:lpstr>11 декабря</vt:lpstr>
      <vt:lpstr>12 декабря</vt:lpstr>
      <vt:lpstr>13 декабря</vt:lpstr>
      <vt:lpstr>14 декабря</vt:lpstr>
      <vt:lpstr>15 декабря</vt:lpstr>
      <vt:lpstr>16 декабря</vt:lpstr>
      <vt:lpstr>17 декабря</vt:lpstr>
      <vt:lpstr>21 декабря</vt:lpstr>
      <vt:lpstr>22 декабря</vt:lpstr>
      <vt:lpstr>24 декабря</vt:lpstr>
      <vt:lpstr>25 декабря</vt:lpstr>
      <vt:lpstr>26 декабря</vt:lpstr>
      <vt:lpstr>27 декабря</vt:lpstr>
      <vt:lpstr>28 декабря</vt:lpstr>
      <vt:lpstr>29 декабря</vt:lpstr>
      <vt:lpstr>31 декабря</vt:lpstr>
      <vt:lpstr>Декабрь 1942 года</vt:lpstr>
      <vt:lpstr>2 декабря</vt:lpstr>
      <vt:lpstr>3 декабря</vt:lpstr>
      <vt:lpstr>4 декабря</vt:lpstr>
      <vt:lpstr>6 декабря</vt:lpstr>
      <vt:lpstr>7 декабря</vt:lpstr>
      <vt:lpstr>8 декабря</vt:lpstr>
      <vt:lpstr>9 декабря</vt:lpstr>
      <vt:lpstr>10 декабря</vt:lpstr>
      <vt:lpstr>11 декабря</vt:lpstr>
      <vt:lpstr>12 декабря</vt:lpstr>
      <vt:lpstr>13 декабря</vt:lpstr>
      <vt:lpstr>14 декабря</vt:lpstr>
      <vt:lpstr>15 декабря</vt:lpstr>
      <vt:lpstr>16 декабря</vt:lpstr>
      <vt:lpstr>17 декабря</vt:lpstr>
      <vt:lpstr>18 декабря</vt:lpstr>
      <vt:lpstr>20 декабря</vt:lpstr>
      <vt:lpstr>21 декабря</vt:lpstr>
      <vt:lpstr>25 декабря</vt:lpstr>
      <vt:lpstr>26 декабря</vt:lpstr>
      <vt:lpstr>30 декабря</vt:lpstr>
      <vt:lpstr>31 декабря</vt:lpstr>
      <vt:lpstr>Декабрь 1943 года</vt:lpstr>
      <vt:lpstr>1 декабря</vt:lpstr>
      <vt:lpstr>4 декабря</vt:lpstr>
      <vt:lpstr>6 декабря</vt:lpstr>
      <vt:lpstr>7 декабря</vt:lpstr>
      <vt:lpstr>9 декабря</vt:lpstr>
      <vt:lpstr>10 декабря</vt:lpstr>
      <vt:lpstr>13 декабря</vt:lpstr>
      <vt:lpstr>20 декабря</vt:lpstr>
      <vt:lpstr>21 декабря</vt:lpstr>
      <vt:lpstr>22 декабря</vt:lpstr>
      <vt:lpstr>24 декабря</vt:lpstr>
      <vt:lpstr>26 декабря</vt:lpstr>
      <vt:lpstr>27 декабря</vt:lpstr>
      <vt:lpstr>30 декабря</vt:lpstr>
      <vt:lpstr>31 декабря</vt:lpstr>
      <vt:lpstr>Декабрь 1944 года</vt:lpstr>
      <vt:lpstr>1 декабря </vt:lpstr>
      <vt:lpstr>2 декабря</vt:lpstr>
      <vt:lpstr>3 декабря</vt:lpstr>
      <vt:lpstr>4 декабря</vt:lpstr>
      <vt:lpstr>5 декабря</vt:lpstr>
      <vt:lpstr>6 декабря</vt:lpstr>
      <vt:lpstr>7 декабря</vt:lpstr>
      <vt:lpstr>8 декабря</vt:lpstr>
      <vt:lpstr>9 декабря</vt:lpstr>
      <vt:lpstr>10 декабря</vt:lpstr>
      <vt:lpstr>11 декабря</vt:lpstr>
      <vt:lpstr>12 декабря</vt:lpstr>
      <vt:lpstr>14 декабря</vt:lpstr>
      <vt:lpstr>18 декабря</vt:lpstr>
      <vt:lpstr>19 декабря</vt:lpstr>
      <vt:lpstr>20 декабря</vt:lpstr>
      <vt:lpstr>21 декабря</vt:lpstr>
      <vt:lpstr>22 декабря</vt:lpstr>
      <vt:lpstr>23 декабря</vt:lpstr>
      <vt:lpstr>24 декабря</vt:lpstr>
      <vt:lpstr>25 декабря</vt:lpstr>
      <vt:lpstr>26 декабря</vt:lpstr>
      <vt:lpstr>27 декабря</vt:lpstr>
      <vt:lpstr>28 декабря</vt:lpstr>
      <vt:lpstr>29 декабря</vt:lpstr>
      <vt:lpstr>30 декабря</vt:lpstr>
      <vt:lpstr>31 декабря</vt:lpstr>
      <vt:lpstr>Слайд 96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Календарь победы. Декабрь 1944 г.</dc:title>
  <dc:creator>Администратор</dc:creator>
  <cp:lastModifiedBy>Admin</cp:lastModifiedBy>
  <cp:revision>28</cp:revision>
  <dcterms:created xsi:type="dcterms:W3CDTF">2020-03-20T10:57:16Z</dcterms:created>
  <dcterms:modified xsi:type="dcterms:W3CDTF">2020-03-23T10:13:45Z</dcterms:modified>
</cp:coreProperties>
</file>